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66" r:id="rId4"/>
    <p:sldId id="259" r:id="rId5"/>
    <p:sldId id="260" r:id="rId6"/>
    <p:sldId id="262" r:id="rId7"/>
    <p:sldId id="263" r:id="rId8"/>
    <p:sldId id="268" r:id="rId9"/>
    <p:sldId id="264" r:id="rId10"/>
    <p:sldId id="265" r:id="rId11"/>
  </p:sldIdLst>
  <p:sldSz cx="12192000" cy="6858000"/>
  <p:notesSz cx="6858000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43097933070865"/>
          <c:y val="0.3407157147689644"/>
          <c:w val="0.39188804133858268"/>
          <c:h val="0.5878320258469472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F4-4EB4-B253-8F8A45481E6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F4-4EB4-B253-8F8A45481E6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AF4-4EB4-B253-8F8A45481E6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AF4-4EB4-B253-8F8A45481E6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AF4-4EB4-B253-8F8A45481E6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AF4-4EB4-B253-8F8A45481E6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AF4-4EB4-B253-8F8A45481E6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661-40B7-AD4F-5C8EB882BAD0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4DF-4E45-A437-786EC3660BA3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4DF-4E45-A437-786EC3660BA3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2A75-40CE-B3AF-0D8999790BE2}"/>
              </c:ext>
            </c:extLst>
          </c:dPt>
          <c:dLbls>
            <c:dLbl>
              <c:idx val="0"/>
              <c:layout>
                <c:manualLayout>
                  <c:x val="5.5030894914331947E-2"/>
                  <c:y val="0.1989577147546881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AF4-4EB4-B253-8F8A45481E6C}"/>
                </c:ext>
              </c:extLst>
            </c:dLbl>
            <c:dLbl>
              <c:idx val="1"/>
              <c:layout>
                <c:manualLayout>
                  <c:x val="1.9115305126433203E-2"/>
                  <c:y val="-8.60587217814392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180261158407264"/>
                      <c:h val="0.16401585678145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AF4-4EB4-B253-8F8A45481E6C}"/>
                </c:ext>
              </c:extLst>
            </c:dLbl>
            <c:dLbl>
              <c:idx val="2"/>
              <c:layout>
                <c:manualLayout>
                  <c:x val="1.8998811761214325E-2"/>
                  <c:y val="0.17200824861912908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AF4-4EB4-B253-8F8A45481E6C}"/>
                </c:ext>
              </c:extLst>
            </c:dLbl>
            <c:dLbl>
              <c:idx val="3"/>
              <c:layout>
                <c:manualLayout>
                  <c:x val="-5.9708116599674656E-2"/>
                  <c:y val="3.8328375665579326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AF4-4EB4-B253-8F8A45481E6C}"/>
                </c:ext>
              </c:extLst>
            </c:dLbl>
            <c:dLbl>
              <c:idx val="4"/>
              <c:layout>
                <c:manualLayout>
                  <c:x val="-3.62577708729123E-2"/>
                  <c:y val="-0.11488005336384761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AF4-4EB4-B253-8F8A45481E6C}"/>
                </c:ext>
              </c:extLst>
            </c:dLbl>
            <c:dLbl>
              <c:idx val="5"/>
              <c:layout>
                <c:manualLayout>
                  <c:x val="-7.1664826104989962E-2"/>
                  <c:y val="-0.10822490212637817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AF4-4EB4-B253-8F8A45481E6C}"/>
                </c:ext>
              </c:extLst>
            </c:dLbl>
            <c:dLbl>
              <c:idx val="7"/>
              <c:layout>
                <c:manualLayout>
                  <c:x val="0.16398234754960914"/>
                  <c:y val="-0.2102927871131369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778002244170921"/>
                      <c:h val="0.112759825627481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F661-40B7-AD4F-5C8EB882BAD0}"/>
                </c:ext>
              </c:extLst>
            </c:dLbl>
            <c:dLbl>
              <c:idx val="8"/>
              <c:layout>
                <c:manualLayout>
                  <c:x val="0.25165774084172232"/>
                  <c:y val="-6.4273202291825413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4DF-4E45-A437-786EC3660BA3}"/>
                </c:ext>
              </c:extLst>
            </c:dLbl>
            <c:dLbl>
              <c:idx val="9"/>
              <c:layout>
                <c:manualLayout>
                  <c:x val="0.25625156496483537"/>
                  <c:y val="8.6808897951583877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94DF-4E45-A437-786EC3660B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1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Sheet1!$A$2:$A$12</c:f>
              <c:strCache>
                <c:ptCount val="10"/>
                <c:pt idx="0">
                  <c:v>Prihodi od poreza</c:v>
                </c:pt>
                <c:pt idx="1">
                  <c:v>Pomoć iz inozemstva i od subjekata unutar općeg proračuna</c:v>
                </c:pt>
                <c:pt idx="2">
                  <c:v>Prihodi od imovine</c:v>
                </c:pt>
                <c:pt idx="3">
                  <c:v>Prihodi od upravnih i administrativnih pristojbi, pristojbi po posebnim propisima i naknadama</c:v>
                </c:pt>
                <c:pt idx="4">
                  <c:v>Prihodi od prodaje proizvoda i robe te pruženih usluga, prihodi od donacija te povrati po protestira</c:v>
                </c:pt>
                <c:pt idx="5">
                  <c:v>Prihodi iz nadležnog proračuna i od HZZO-a temeljem ugovornih obveza</c:v>
                </c:pt>
                <c:pt idx="6">
                  <c:v>Kazne, upravne mjere i ostali prihodi</c:v>
                </c:pt>
                <c:pt idx="7">
                  <c:v>Prihodi od prodaje neproizvedene dugotrajne imovine</c:v>
                </c:pt>
                <c:pt idx="8">
                  <c:v>Prihodi od prodaje proizvedene dugotrajne imovine</c:v>
                </c:pt>
                <c:pt idx="9">
                  <c:v>Primici od zaduživanja</c:v>
                </c:pt>
              </c:strCache>
            </c:strRef>
          </c:cat>
          <c:val>
            <c:numRef>
              <c:f>Sheet1!$B$2:$B$12</c:f>
              <c:numCache>
                <c:formatCode>#,##0.00</c:formatCode>
                <c:ptCount val="11"/>
                <c:pt idx="0">
                  <c:v>33464811</c:v>
                </c:pt>
                <c:pt idx="1">
                  <c:v>145126277.59</c:v>
                </c:pt>
                <c:pt idx="2">
                  <c:v>3681022.8</c:v>
                </c:pt>
                <c:pt idx="3">
                  <c:v>7490203.1799999997</c:v>
                </c:pt>
                <c:pt idx="4">
                  <c:v>8221063.7000000002</c:v>
                </c:pt>
                <c:pt idx="5">
                  <c:v>39703594.009999998</c:v>
                </c:pt>
                <c:pt idx="6">
                  <c:v>342204.2</c:v>
                </c:pt>
                <c:pt idx="7">
                  <c:v>133</c:v>
                </c:pt>
                <c:pt idx="8">
                  <c:v>29992</c:v>
                </c:pt>
                <c:pt idx="9">
                  <c:v>7215130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AF4-4EB4-B253-8F8A45481E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>
      <a:normAutofit/>
    </a:bodyPr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4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1"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95D-46C2-ACD9-63D2855FD404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2"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2"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95D-46C2-ACD9-63D2855FD404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3"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3"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95D-46C2-ACD9-63D2855FD404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4"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4"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BAFC-48DD-A04B-849E73192F30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5"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5"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95D-46C2-ACD9-63D2855FD404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6"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6"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95D-46C2-ACD9-63D2855FD404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1">
                      <a:lumMod val="60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1">
                      <a:lumMod val="60000"/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E95D-46C2-ACD9-63D2855FD404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2">
                      <a:lumMod val="60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2">
                      <a:lumMod val="60000"/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E95D-46C2-ACD9-63D2855FD404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3">
                      <a:lumMod val="60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3">
                      <a:lumMod val="60000"/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E95D-46C2-ACD9-63D2855FD404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4">
                      <a:lumMod val="60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4">
                      <a:lumMod val="60000"/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E95D-46C2-ACD9-63D2855FD404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5">
                      <a:lumMod val="60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5">
                      <a:lumMod val="60000"/>
                      <a:shade val="80000"/>
                      <a:satMod val="100000"/>
                      <a:lumMod val="99000"/>
                    </a:scheme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8294-45A1-A050-1DC974CD7148}"/>
              </c:ext>
            </c:extLst>
          </c:dPt>
          <c:dLbls>
            <c:dLbl>
              <c:idx val="0"/>
              <c:layout>
                <c:manualLayout>
                  <c:x val="2.9778216826975026E-2"/>
                  <c:y val="0.15850962859856918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5D-46C2-ACD9-63D2855FD404}"/>
                </c:ext>
              </c:extLst>
            </c:dLbl>
            <c:dLbl>
              <c:idx val="1"/>
              <c:layout>
                <c:manualLayout>
                  <c:x val="0.26916818267978138"/>
                  <c:y val="-7.1444988965807671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5D-46C2-ACD9-63D2855FD404}"/>
                </c:ext>
              </c:extLst>
            </c:dLbl>
            <c:dLbl>
              <c:idx val="2"/>
              <c:layout>
                <c:manualLayout>
                  <c:x val="0.26416612842708842"/>
                  <c:y val="0.14062085615045719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5D-46C2-ACD9-63D2855FD404}"/>
                </c:ext>
              </c:extLst>
            </c:dLbl>
            <c:dLbl>
              <c:idx val="3"/>
              <c:layout>
                <c:manualLayout>
                  <c:x val="2.7121055356772502E-2"/>
                  <c:y val="0.13029448354675757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AFC-48DD-A04B-849E73192F30}"/>
                </c:ext>
              </c:extLst>
            </c:dLbl>
            <c:dLbl>
              <c:idx val="4"/>
              <c:layout>
                <c:manualLayout>
                  <c:x val="-0.12646621937859273"/>
                  <c:y val="0.10432595791737447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95D-46C2-ACD9-63D2855FD404}"/>
                </c:ext>
              </c:extLst>
            </c:dLbl>
            <c:dLbl>
              <c:idx val="5"/>
              <c:layout>
                <c:manualLayout>
                  <c:x val="-0.13666461396108376"/>
                  <c:y val="4.0288464165797379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95D-46C2-ACD9-63D2855FD404}"/>
                </c:ext>
              </c:extLst>
            </c:dLbl>
            <c:dLbl>
              <c:idx val="6"/>
              <c:layout>
                <c:manualLayout>
                  <c:x val="-0.13321545592620807"/>
                  <c:y val="-4.337731472924037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95D-46C2-ACD9-63D2855FD404}"/>
                </c:ext>
              </c:extLst>
            </c:dLbl>
            <c:dLbl>
              <c:idx val="7"/>
              <c:layout>
                <c:manualLayout>
                  <c:x val="-0.13203655808615311"/>
                  <c:y val="-0.10461587669993271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95D-46C2-ACD9-63D2855FD404}"/>
                </c:ext>
              </c:extLst>
            </c:dLbl>
            <c:dLbl>
              <c:idx val="8"/>
              <c:layout>
                <c:manualLayout>
                  <c:x val="-0.13203655808615311"/>
                  <c:y val="-0.12758033743894226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95D-46C2-ACD9-63D2855FD404}"/>
                </c:ext>
              </c:extLst>
            </c:dLbl>
            <c:dLbl>
              <c:idx val="10"/>
              <c:layout>
                <c:manualLayout>
                  <c:x val="0.14062501153420379"/>
                  <c:y val="5.5555555555555558E-3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8294-45A1-A050-1DC974CD7148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1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Sheet1!$A$2:$A$12</c:f>
              <c:strCache>
                <c:ptCount val="11"/>
                <c:pt idx="0">
                  <c:v>Rashodi za zaposlene</c:v>
                </c:pt>
                <c:pt idx="1">
                  <c:v>Materijalni rashodi</c:v>
                </c:pt>
                <c:pt idx="2">
                  <c:v>Financijski rashodi</c:v>
                </c:pt>
                <c:pt idx="3">
                  <c:v>Subvencije</c:v>
                </c:pt>
                <c:pt idx="4">
                  <c:v>Pomoći dane u inozemstvo i unutar općeg proračuna</c:v>
                </c:pt>
                <c:pt idx="5">
                  <c:v>Naknade građanima i kućanstvima temelju osiguranja i druge naknade</c:v>
                </c:pt>
                <c:pt idx="6">
                  <c:v>Rashodi za donacije, kazne, naknade šteta i kapitalne pomoći</c:v>
                </c:pt>
                <c:pt idx="7">
                  <c:v>Rashodi za nabavu neproizvedene dugotrajne imovine</c:v>
                </c:pt>
                <c:pt idx="8">
                  <c:v>Rashodi za nabavu proizvedene dugotajne imovine</c:v>
                </c:pt>
                <c:pt idx="9">
                  <c:v>Rashodi za dodatna ulaganja na nefinancijskoj imovini</c:v>
                </c:pt>
                <c:pt idx="10">
                  <c:v>Izdaci za otplatu glavnice primljenih kredita i zajmova</c:v>
                </c:pt>
              </c:strCache>
            </c:strRef>
          </c:cat>
          <c:val>
            <c:numRef>
              <c:f>Sheet1!$B$2:$B$12</c:f>
              <c:numCache>
                <c:formatCode>#,##0.00</c:formatCode>
                <c:ptCount val="11"/>
                <c:pt idx="0">
                  <c:v>113897954.16</c:v>
                </c:pt>
                <c:pt idx="1">
                  <c:v>37638006.950000003</c:v>
                </c:pt>
                <c:pt idx="2">
                  <c:v>172178.53</c:v>
                </c:pt>
                <c:pt idx="3">
                  <c:v>1560984.78</c:v>
                </c:pt>
                <c:pt idx="4">
                  <c:v>18139935.859999999</c:v>
                </c:pt>
                <c:pt idx="5">
                  <c:v>5022705</c:v>
                </c:pt>
                <c:pt idx="6">
                  <c:v>7497730</c:v>
                </c:pt>
                <c:pt idx="7">
                  <c:v>4851469.8099999996</c:v>
                </c:pt>
                <c:pt idx="8">
                  <c:v>21409501.07</c:v>
                </c:pt>
                <c:pt idx="9">
                  <c:v>42213970.840000004</c:v>
                </c:pt>
                <c:pt idx="10">
                  <c:v>55563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FC-48DD-A04B-849E73192F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7532700491071286E-2"/>
          <c:y val="0.7976993749166208"/>
          <c:w val="0.86501712557972532"/>
          <c:h val="0.20230053540414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10749852732292"/>
          <c:y val="1.619402409779128E-2"/>
          <c:w val="0.66927321288974984"/>
          <c:h val="0.8012880213183988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7-A4BB-4AC2-B50E-5BE492437D2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A4BB-4AC2-B50E-5BE492437D2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A4BB-4AC2-B50E-5BE492437D2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4BB-4AC2-B50E-5BE492437D29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6-A4BB-4AC2-B50E-5BE492437D29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A4BB-4AC2-B50E-5BE492437D29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4BB-4AC2-B50E-5BE492437D29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A4BB-4AC2-B50E-5BE492437D29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C-A4BB-4AC2-B50E-5BE492437D29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B-A4BB-4AC2-B50E-5BE492437D29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A-A4BB-4AC2-B50E-5BE492437D29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A4BB-4AC2-B50E-5BE492437D29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4BB-4AC2-B50E-5BE492437D29}"/>
              </c:ext>
            </c:extLst>
          </c:dPt>
          <c:dPt>
            <c:idx val="13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8-A4BB-4AC2-B50E-5BE492437D29}"/>
              </c:ext>
            </c:extLst>
          </c:dPt>
          <c:dPt>
            <c:idx val="14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D-A4BB-4AC2-B50E-5BE492437D29}"/>
              </c:ext>
            </c:extLst>
          </c:dPt>
          <c:dPt>
            <c:idx val="15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E-A4BB-4AC2-B50E-5BE492437D29}"/>
              </c:ext>
            </c:extLst>
          </c:dPt>
          <c:dLbls>
            <c:dLbl>
              <c:idx val="0"/>
              <c:layout>
                <c:manualLayout>
                  <c:x val="0.24106574625624658"/>
                  <c:y val="-6.15391532129454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7-A4BB-4AC2-B50E-5BE492437D29}"/>
                </c:ext>
              </c:extLst>
            </c:dLbl>
            <c:dLbl>
              <c:idx val="1"/>
              <c:layout>
                <c:manualLayout>
                  <c:x val="0.19259473437343499"/>
                  <c:y val="-1.134020710611312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4BB-4AC2-B50E-5BE492437D29}"/>
                </c:ext>
              </c:extLst>
            </c:dLbl>
            <c:dLbl>
              <c:idx val="2"/>
              <c:layout>
                <c:manualLayout>
                  <c:x val="0.18290471032655067"/>
                  <c:y val="0.156419783247487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4BB-4AC2-B50E-5BE492437D29}"/>
                </c:ext>
              </c:extLst>
            </c:dLbl>
            <c:dLbl>
              <c:idx val="3"/>
              <c:layout>
                <c:manualLayout>
                  <c:x val="0.10103329163804077"/>
                  <c:y val="0.1152921055788162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4BB-4AC2-B50E-5BE492437D29}"/>
                </c:ext>
              </c:extLst>
            </c:dLbl>
            <c:dLbl>
              <c:idx val="4"/>
              <c:layout>
                <c:manualLayout>
                  <c:x val="0.11366245309279586"/>
                  <c:y val="3.591065583602463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6-A4BB-4AC2-B50E-5BE492437D29}"/>
                </c:ext>
              </c:extLst>
            </c:dLbl>
            <c:dLbl>
              <c:idx val="5"/>
              <c:layout>
                <c:manualLayout>
                  <c:x val="-3.9466129546109736E-2"/>
                  <c:y val="-0.13230241623798608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A4BB-4AC2-B50E-5BE492437D29}"/>
                </c:ext>
              </c:extLst>
            </c:dLbl>
            <c:dLbl>
              <c:idx val="7"/>
              <c:layout>
                <c:manualLayout>
                  <c:x val="-0.17890413873105082"/>
                  <c:y val="0.24993722727797127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A4BB-4AC2-B50E-5BE492437D29}"/>
                </c:ext>
              </c:extLst>
            </c:dLbl>
            <c:dLbl>
              <c:idx val="8"/>
              <c:layout>
                <c:manualLayout>
                  <c:x val="-0.22677060599986654"/>
                  <c:y val="0.1620890083267167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A4BB-4AC2-B50E-5BE492437D29}"/>
                </c:ext>
              </c:extLst>
            </c:dLbl>
            <c:dLbl>
              <c:idx val="9"/>
              <c:layout>
                <c:manualLayout>
                  <c:x val="-0.22872284100631848"/>
                  <c:y val="4.955651920166662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A4BB-4AC2-B50E-5BE492437D29}"/>
                </c:ext>
              </c:extLst>
            </c:dLbl>
            <c:dLbl>
              <c:idx val="10"/>
              <c:layout>
                <c:manualLayout>
                  <c:x val="-0.27152697127723457"/>
                  <c:y val="2.079037969454065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A4BB-4AC2-B50E-5BE492437D29}"/>
                </c:ext>
              </c:extLst>
            </c:dLbl>
            <c:dLbl>
              <c:idx val="11"/>
              <c:layout>
                <c:manualLayout>
                  <c:x val="-0.30941963836437253"/>
                  <c:y val="6.1464165258521823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A4BB-4AC2-B50E-5BE492437D29}"/>
                </c:ext>
              </c:extLst>
            </c:dLbl>
            <c:dLbl>
              <c:idx val="12"/>
              <c:layout>
                <c:manualLayout>
                  <c:x val="-0.12154462581446097"/>
                  <c:y val="-9.302730783064258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4BB-4AC2-B50E-5BE492437D29}"/>
                </c:ext>
              </c:extLst>
            </c:dLbl>
            <c:dLbl>
              <c:idx val="13"/>
              <c:layout>
                <c:manualLayout>
                  <c:x val="-0.37023403302050378"/>
                  <c:y val="-2.7212823279518447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A4BB-4AC2-B50E-5BE492437D29}"/>
                </c:ext>
              </c:extLst>
            </c:dLbl>
            <c:dLbl>
              <c:idx val="14"/>
              <c:layout>
                <c:manualLayout>
                  <c:x val="-0.23222022232772835"/>
                  <c:y val="-8.3955292249435043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A4BB-4AC2-B50E-5BE492437D29}"/>
                </c:ext>
              </c:extLst>
            </c:dLbl>
            <c:dLbl>
              <c:idx val="15"/>
              <c:layout>
                <c:manualLayout>
                  <c:x val="-0.27250015609045869"/>
                  <c:y val="-4.086266685668139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A4BB-4AC2-B50E-5BE492437D29}"/>
                </c:ext>
              </c:extLst>
            </c:dLbl>
            <c:numFmt formatCode="#,##0" sourceLinked="0"/>
            <c:spPr>
              <a:noFill/>
              <a:ln w="6350">
                <a:solidFill>
                  <a:prstClr val="black"/>
                </a:solidFill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Sheet1!$A$2:$A$17</c:f>
              <c:strCache>
                <c:ptCount val="16"/>
                <c:pt idx="0">
                  <c:v>Izvor   1.1.</c:v>
                </c:pt>
                <c:pt idx="1">
                  <c:v>Izvor   3.2.</c:v>
                </c:pt>
                <c:pt idx="2">
                  <c:v>Izvor   4.1.</c:v>
                </c:pt>
                <c:pt idx="3">
                  <c:v>Izvor   4.3.</c:v>
                </c:pt>
                <c:pt idx="4">
                  <c:v>Izvor   4.4.</c:v>
                </c:pt>
                <c:pt idx="5">
                  <c:v>Izvor   4.5.</c:v>
                </c:pt>
                <c:pt idx="6">
                  <c:v>Izvor   5.0.</c:v>
                </c:pt>
                <c:pt idx="7">
                  <c:v>Izvor   5.1.</c:v>
                </c:pt>
                <c:pt idx="8">
                  <c:v>Izvor   5.2.</c:v>
                </c:pt>
                <c:pt idx="9">
                  <c:v>Izvor   5.4.</c:v>
                </c:pt>
                <c:pt idx="10">
                  <c:v>Izvor   5.6.</c:v>
                </c:pt>
                <c:pt idx="11">
                  <c:v>Izvor   5.8.</c:v>
                </c:pt>
                <c:pt idx="12">
                  <c:v>Izvor   6.2.</c:v>
                </c:pt>
                <c:pt idx="13">
                  <c:v>Izvor   7.1.</c:v>
                </c:pt>
                <c:pt idx="14">
                  <c:v>Izvor   7.2.</c:v>
                </c:pt>
                <c:pt idx="15">
                  <c:v>Izvor   8.1.</c:v>
                </c:pt>
              </c:strCache>
            </c:strRef>
          </c:cat>
          <c:val>
            <c:numRef>
              <c:f>Sheet1!$B$2:$B$17</c:f>
              <c:numCache>
                <c:formatCode>[$-1041A]#,##0.00;\-#,##0.00</c:formatCode>
                <c:ptCount val="16"/>
                <c:pt idx="0">
                  <c:v>43347475.719999999</c:v>
                </c:pt>
                <c:pt idx="1">
                  <c:v>8182875.21</c:v>
                </c:pt>
                <c:pt idx="2">
                  <c:v>5703627.4299999997</c:v>
                </c:pt>
                <c:pt idx="3">
                  <c:v>43308401.700000003</c:v>
                </c:pt>
                <c:pt idx="4">
                  <c:v>8818112.1699999999</c:v>
                </c:pt>
                <c:pt idx="5">
                  <c:v>1457904</c:v>
                </c:pt>
                <c:pt idx="6">
                  <c:v>71027543.310000002</c:v>
                </c:pt>
                <c:pt idx="7">
                  <c:v>660206.99</c:v>
                </c:pt>
                <c:pt idx="8">
                  <c:v>1663146.35</c:v>
                </c:pt>
                <c:pt idx="9">
                  <c:v>32069</c:v>
                </c:pt>
                <c:pt idx="10">
                  <c:v>17472931.59</c:v>
                </c:pt>
                <c:pt idx="11">
                  <c:v>42238629.340000004</c:v>
                </c:pt>
                <c:pt idx="12">
                  <c:v>920882.07</c:v>
                </c:pt>
                <c:pt idx="13">
                  <c:v>27598.68</c:v>
                </c:pt>
                <c:pt idx="14">
                  <c:v>20246</c:v>
                </c:pt>
                <c:pt idx="15">
                  <c:v>7578350.4400000004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BB-4AC2-B50E-5BE492437D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696344541403043"/>
          <c:y val="0.82989600047861034"/>
          <c:w val="0.76607297919869155"/>
          <c:h val="0.15876379241527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0.72891</cdr:x>
      <cdr:y>0.18064</cdr:y>
    </cdr:from>
    <cdr:to>
      <cdr:x>0.99141</cdr:x>
      <cdr:y>0.37064</cdr:y>
    </cdr:to>
    <cdr:sp macro="" textlink="">
      <cdr:nvSpPr>
        <cdr:cNvPr id="2" name="Scroll: Horizontal 1">
          <a:extLst xmlns:a="http://schemas.openxmlformats.org/drawingml/2006/main">
            <a:ext uri="{FF2B5EF4-FFF2-40B4-BE49-F238E27FC236}">
              <a16:creationId xmlns:a16="http://schemas.microsoft.com/office/drawing/2014/main" id="{184D8737-BF03-77CF-C23F-87535946C333}"/>
            </a:ext>
          </a:extLst>
        </cdr:cNvPr>
        <cdr:cNvSpPr/>
      </cdr:nvSpPr>
      <cdr:spPr>
        <a:xfrm xmlns:a="http://schemas.openxmlformats.org/drawingml/2006/main">
          <a:off x="7852383" y="899091"/>
          <a:ext cx="2827853" cy="945665"/>
        </a:xfrm>
        <a:prstGeom xmlns:a="http://schemas.openxmlformats.org/drawingml/2006/main" prst="horizontalScroll">
          <a:avLst/>
        </a:prstGeom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hr-HR" sz="1600" b="1" kern="1200" dirty="0">
              <a:solidFill>
                <a:schemeClr val="tx1"/>
              </a:solidFill>
            </a:rPr>
            <a:t>Struktura rashoda i izdataka po ekonomskoj klasifikaciji</a:t>
          </a:r>
          <a:endParaRPr lang="en-US" sz="1600" b="1" kern="1200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E37223D-8A42-479C-BB1B-72032ED31DD3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319E24-DAC4-4086-9615-1C48DDABF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978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319E24-DAC4-4086-9615-1C48DDABFB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68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319E24-DAC4-4086-9615-1C48DDABFB5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62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475576"/>
      </p:ext>
    </p:extLst>
  </p:cSld>
  <p:clrMapOvr>
    <a:masterClrMapping/>
  </p:clrMapOvr>
  <p:transition spd="slow"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442496"/>
      </p:ext>
    </p:extLst>
  </p:cSld>
  <p:clrMapOvr>
    <a:masterClrMapping/>
  </p:clrMapOvr>
  <p:transition spd="slow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41234"/>
      </p:ext>
    </p:extLst>
  </p:cSld>
  <p:clrMapOvr>
    <a:masterClrMapping/>
  </p:clrMapOvr>
  <p:transition spd="slow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774238"/>
      </p:ext>
    </p:extLst>
  </p:cSld>
  <p:clrMapOvr>
    <a:masterClrMapping/>
  </p:clrMapOvr>
  <p:transition spd="slow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306694"/>
      </p:ext>
    </p:extLst>
  </p:cSld>
  <p:clrMapOvr>
    <a:masterClrMapping/>
  </p:clrMapOvr>
  <p:transition spd="slow"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8096"/>
      </p:ext>
    </p:extLst>
  </p:cSld>
  <p:clrMapOvr>
    <a:masterClrMapping/>
  </p:clrMapOvr>
  <p:transition spd="slow"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553396"/>
      </p:ext>
    </p:extLst>
  </p:cSld>
  <p:clrMapOvr>
    <a:masterClrMapping/>
  </p:clrMapOvr>
  <p:transition spd="slow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3120"/>
      </p:ext>
    </p:extLst>
  </p:cSld>
  <p:clrMapOvr>
    <a:masterClrMapping/>
  </p:clrMapOvr>
  <p:transition spd="slow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293488"/>
      </p:ext>
    </p:extLst>
  </p:cSld>
  <p:clrMapOvr>
    <a:masterClrMapping/>
  </p:clrMapOvr>
  <p:transition spd="slow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25934"/>
      </p:ext>
    </p:extLst>
  </p:cSld>
  <p:clrMapOvr>
    <a:masterClrMapping/>
  </p:clrMapOvr>
  <p:transition spd="slow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67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1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 dir="rd"/>
  </p:transition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hrvzz.hr/otvoreni%20proracun/" TargetMode="External"/><Relationship Id="rId2" Type="http://schemas.openxmlformats.org/officeDocument/2006/relationships/hyperlink" Target="http://www.dnz.h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hyperlink" Target="https://transparentno.dubrovackoneretvanska.otvorenazupanija.hr/isplate/sc-isplat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BFA37-736F-B41F-4947-935308ECD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REPUBLIKA HRVATSKA</a:t>
            </a: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DUBROVAČKO-NERETVANSKA ŽUPANIJA </a:t>
            </a: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8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UPRAVNI ODJEL ZA FINANCIJE </a:t>
            </a:r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8E913-B57E-6665-0854-F1B588B9C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 fontScale="85000" lnSpcReduction="20000"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hr-HR" dirty="0">
                <a:solidFill>
                  <a:schemeClr val="tx1"/>
                </a:solidFill>
                <a:cs typeface="Times New Roman" panose="02020603050405020304" pitchFamily="18" charset="0"/>
              </a:rPr>
              <a:t>KRATKI VODIČ</a:t>
            </a:r>
          </a:p>
          <a:p>
            <a:pPr algn="ctr"/>
            <a:r>
              <a:rPr lang="hr-HR" sz="1900" dirty="0">
                <a:solidFill>
                  <a:schemeClr val="tx1"/>
                </a:solidFill>
                <a:cs typeface="Times New Roman" panose="02020603050405020304" pitchFamily="18" charset="0"/>
              </a:rPr>
              <a:t>I. IZMJENE I DOPUNE PRORAČUNA DNŽ ZA 2026. I PROJEKCIJE ZA 2027. I 2028.</a:t>
            </a:r>
          </a:p>
          <a:p>
            <a:pPr algn="ctr"/>
            <a:endParaRPr lang="hr-HR" sz="19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ctr"/>
            <a:endParaRPr lang="hr-HR" sz="19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ctr"/>
            <a:r>
              <a:rPr lang="hr-HR" sz="1900" dirty="0">
                <a:solidFill>
                  <a:schemeClr val="tx1"/>
                </a:solidFill>
                <a:cs typeface="Times New Roman" panose="02020603050405020304" pitchFamily="18" charset="0"/>
              </a:rPr>
              <a:t>Dubrovnik, lipanj 2026.</a:t>
            </a:r>
            <a:br>
              <a:rPr lang="hr-H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78E4DE2C-E9A1-E090-41FE-287223065C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80" y="2396417"/>
            <a:ext cx="3028950" cy="1565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645690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B7B5B-5D8A-AAE7-523F-EBD4DC3C8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C1017-543C-5567-5D48-EF6D7699D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6858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hr-HR" sz="2800" b="1" dirty="0">
                <a:latin typeface="+mn-lt"/>
              </a:rPr>
              <a:t>Hvala na pažnji!</a:t>
            </a: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endParaRPr 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E05379F4-6360-6399-FBE3-84392CA806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755" y="2996492"/>
            <a:ext cx="3028950" cy="1565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433618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739EC9-9819-D4C0-FF2C-318D13A88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41E07-F72D-55DD-BBFB-B5B9A92DA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2"/>
            <a:ext cx="10772775" cy="5362883"/>
          </a:xfrm>
        </p:spPr>
        <p:txBody>
          <a:bodyPr>
            <a:normAutofit/>
          </a:bodyPr>
          <a:lstStyle/>
          <a:p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7174D82-5A7B-20FB-5C0B-943FBBBC6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415636"/>
            <a:ext cx="10753725" cy="5772728"/>
          </a:xfrm>
        </p:spPr>
        <p:txBody>
          <a:bodyPr>
            <a:normAutofit/>
          </a:bodyPr>
          <a:lstStyle/>
          <a:p>
            <a:endParaRPr lang="hr-HR" sz="4800" dirty="0"/>
          </a:p>
          <a:p>
            <a:pPr marL="0" indent="0" algn="just">
              <a:lnSpc>
                <a:spcPct val="120000"/>
              </a:lnSpc>
              <a:buNone/>
            </a:pPr>
            <a:r>
              <a:rPr lang="hr-HR" sz="1600" b="1" dirty="0"/>
              <a:t>Proračun Dubrovačko neretvanske-županije</a:t>
            </a:r>
            <a:r>
              <a:rPr lang="hr-HR" sz="1600" dirty="0"/>
              <a:t> za 2026. godinu s projekcijama za 2027. i 2028. godinu donijet je u prosincu 2025. Visina planiranih sredstava za financiranje javnih rashoda Dubrovačko-neretvanske županije u 2026. godini početnim Proračunom utvrđena na iznos od </a:t>
            </a:r>
            <a:r>
              <a:rPr lang="hr-HR" sz="1600" b="1" dirty="0"/>
              <a:t>236.540.000,00 eura</a:t>
            </a:r>
            <a:r>
              <a:rPr lang="hr-HR" sz="1600" dirty="0"/>
              <a:t>, a sastoji se od:</a:t>
            </a:r>
            <a:endParaRPr lang="en-US" sz="1600" dirty="0"/>
          </a:p>
          <a:p>
            <a:pPr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r-HR" sz="1600" b="1" dirty="0"/>
              <a:t>Županijskog proračuna </a:t>
            </a:r>
            <a:r>
              <a:rPr lang="hr-HR" sz="1600" dirty="0"/>
              <a:t>bez vlastitih i namjenskih prihoda proračunskih korisnika  </a:t>
            </a:r>
            <a:r>
              <a:rPr lang="hr-HR" sz="1600" b="1" dirty="0"/>
              <a:t>115.311.959,00 eura,</a:t>
            </a:r>
          </a:p>
          <a:p>
            <a:pPr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r-HR" sz="1600" b="1" dirty="0"/>
              <a:t>Proračunskih korisnika </a:t>
            </a:r>
            <a:r>
              <a:rPr lang="hr-HR" sz="1600" dirty="0"/>
              <a:t>čiji su vlastiti i namjenski prihodi i njihovo trošenje evidencijski uključeni u proračun  </a:t>
            </a:r>
            <a:r>
              <a:rPr lang="hr-HR" sz="1600" b="1" dirty="0"/>
              <a:t>121.228. 041,00 eura.</a:t>
            </a:r>
            <a:r>
              <a:rPr lang="hr-HR" sz="1600" dirty="0"/>
              <a:t>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hr-HR" sz="1600" dirty="0"/>
              <a:t>Ovim I. </a:t>
            </a:r>
            <a:r>
              <a:rPr lang="hr-HR" sz="1600" b="1" dirty="0"/>
              <a:t>Izmjenama i dopunama Proračuna županije </a:t>
            </a:r>
            <a:r>
              <a:rPr lang="hr-HR" sz="1600" dirty="0"/>
              <a:t>za 2026. godinu bilanca prihoda i rashoda </a:t>
            </a:r>
            <a:r>
              <a:rPr lang="hr-HR" sz="1600" b="1" dirty="0"/>
              <a:t>povećava se</a:t>
            </a:r>
            <a:r>
              <a:rPr lang="hr-HR" sz="1600" dirty="0"/>
              <a:t> za </a:t>
            </a:r>
            <a:r>
              <a:rPr lang="hr-HR" sz="1600" b="1" dirty="0"/>
              <a:t>15.920.000,00 eura</a:t>
            </a:r>
            <a:r>
              <a:rPr lang="hr-HR" sz="1600" dirty="0"/>
              <a:t> i predlaže na iznos od </a:t>
            </a:r>
            <a:r>
              <a:rPr lang="hr-HR" sz="1600" b="1" dirty="0"/>
              <a:t>252.460.000,00 eura, </a:t>
            </a:r>
            <a:r>
              <a:rPr lang="hr-HR" sz="1600" dirty="0"/>
              <a:t>a sastoji se od:</a:t>
            </a:r>
            <a:endParaRPr lang="en-US" sz="1600" dirty="0"/>
          </a:p>
          <a:p>
            <a:pPr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r-HR" sz="1600" b="1" dirty="0"/>
              <a:t>Županijskog proračuna </a:t>
            </a:r>
            <a:r>
              <a:rPr lang="hr-HR" sz="1600" dirty="0"/>
              <a:t>bez vlastitih i namjenskih prihoda proračunskih korisnika </a:t>
            </a:r>
            <a:r>
              <a:rPr lang="hr-HR" sz="1600" b="1" dirty="0"/>
              <a:t>126.890.313,26 eura,</a:t>
            </a:r>
            <a:r>
              <a:rPr lang="hr-HR" sz="1600" dirty="0"/>
              <a:t> </a:t>
            </a:r>
          </a:p>
          <a:p>
            <a:pPr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r-HR" sz="1600" b="1" dirty="0"/>
              <a:t>Proračunskih korisnika</a:t>
            </a:r>
            <a:r>
              <a:rPr lang="hr-HR" sz="1600" dirty="0"/>
              <a:t> čiji su vlastiti namjenski prihodi evidentirani i uključeni u proračun  </a:t>
            </a:r>
            <a:r>
              <a:rPr lang="hr-HR" sz="1600" b="1" dirty="0"/>
              <a:t>125.569.686,74 eura. </a:t>
            </a:r>
          </a:p>
          <a:p>
            <a:pPr lvl="0" algn="just"/>
            <a:endParaRPr lang="en-US" sz="1600" dirty="0"/>
          </a:p>
          <a:p>
            <a:r>
              <a:rPr lang="hr-HR" b="1" dirty="0"/>
              <a:t> 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7FFACDCE-3463-DE4F-EEB0-5AD4BA08C50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2932002"/>
      </p:ext>
    </p:extLst>
  </p:cSld>
  <p:clrMapOvr>
    <a:masterClrMapping/>
  </p:clrMapOvr>
  <p:transition spd="slow">
    <p:cover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71862D-3EFA-3BFF-6DCD-B0770CD1E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440496CF-FF05-070B-FDA7-F761883D9E4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D82ECB7-ED8A-A2FA-46E1-8C4D9A4E6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415636"/>
            <a:ext cx="10753725" cy="5097397"/>
          </a:xfrm>
          <a:noFill/>
          <a:ln>
            <a:noFill/>
          </a:ln>
        </p:spPr>
        <p:txBody>
          <a:bodyPr>
            <a:normAutofit fontScale="25000" lnSpcReduction="20000"/>
          </a:bodyPr>
          <a:lstStyle/>
          <a:p>
            <a:endParaRPr lang="hr-HR" sz="4800" dirty="0"/>
          </a:p>
          <a:p>
            <a:pPr lvl="0" algn="ctr">
              <a:lnSpc>
                <a:spcPct val="120000"/>
              </a:lnSpc>
            </a:pPr>
            <a:r>
              <a:rPr lang="hr-HR" sz="5600" dirty="0"/>
              <a:t>Razlozi izmjena</a:t>
            </a:r>
          </a:p>
          <a:p>
            <a:pPr lvl="0">
              <a:lnSpc>
                <a:spcPct val="120000"/>
              </a:lnSpc>
            </a:pPr>
            <a:r>
              <a:rPr lang="hr-HR" sz="5600" dirty="0"/>
              <a:t>* povećanje prihoda od dohotka, poreza na cestovna i motorna vozila, prihoda od poreza na nekretnine te korekcije ostalih prihoda sukladno ostvarenju u proteklom razdoblju i procjeni ostvarenja do kraja godine;</a:t>
            </a:r>
            <a:endParaRPr lang="en-US" sz="5600" dirty="0"/>
          </a:p>
          <a:p>
            <a:pPr lvl="0">
              <a:lnSpc>
                <a:spcPct val="120000"/>
              </a:lnSpc>
            </a:pPr>
            <a:r>
              <a:rPr lang="hr-HR" sz="5600" dirty="0"/>
              <a:t>* usklađivanje transfernih primitaka iz proračuna,  pomoći od međunarodnih organizacija, institucija i tijela EU sa izdacima prema izmijenjenim iznosima i dinamikama, pomoći od ostalih subjekata te refundacije iz fondova EU;</a:t>
            </a:r>
            <a:endParaRPr lang="en-US" sz="5600" dirty="0"/>
          </a:p>
          <a:p>
            <a:pPr lvl="0">
              <a:lnSpc>
                <a:spcPct val="120000"/>
              </a:lnSpc>
            </a:pPr>
            <a:r>
              <a:rPr lang="hr-HR" sz="5600" dirty="0"/>
              <a:t>* uvođenje rezultata poslovanja po Godišnjem izvještaju o izvršenju Proračuna DNŽ za 2025. godinu s pripadajućim efektima;</a:t>
            </a:r>
          </a:p>
          <a:p>
            <a:pPr>
              <a:lnSpc>
                <a:spcPct val="120000"/>
              </a:lnSpc>
            </a:pPr>
            <a:r>
              <a:rPr lang="hr-HR" sz="5600"/>
              <a:t>* primici </a:t>
            </a:r>
            <a:r>
              <a:rPr lang="hr-HR" sz="5600" dirty="0"/>
              <a:t>od zaduživanja povećavaju se radi osiguranja sredstava za financiranje planiranih aktivnosti i kapitalnih projekata utvrđenih Proračunom – planira se kreditno zaduženje za provedbu investicija EU i drugih projekata;</a:t>
            </a:r>
          </a:p>
          <a:p>
            <a:pPr>
              <a:lnSpc>
                <a:spcPct val="120000"/>
              </a:lnSpc>
            </a:pPr>
            <a:r>
              <a:rPr lang="hr-HR" sz="5600" dirty="0"/>
              <a:t>* usklađivanje svih prihoda i primitaka te rashoda i izdataka s ekonomskom i svim ostalim proračunskim klasifikacijama;</a:t>
            </a:r>
            <a:endParaRPr lang="en-US" sz="5600" dirty="0"/>
          </a:p>
          <a:p>
            <a:pPr>
              <a:lnSpc>
                <a:spcPct val="120000"/>
              </a:lnSpc>
            </a:pPr>
            <a:r>
              <a:rPr lang="hr-HR" sz="5600" dirty="0"/>
              <a:t>* te ostale izmjene i dopune iz nadležnosti upravnih odjela. </a:t>
            </a:r>
          </a:p>
          <a:p>
            <a:pPr>
              <a:lnSpc>
                <a:spcPct val="120000"/>
              </a:lnSpc>
            </a:pPr>
            <a:r>
              <a:rPr lang="hr-HR" sz="5600" dirty="0"/>
              <a:t>Projekcije za 2027. i 2028. sukladno Zakonu o proračunu se ne mijenjaju.</a:t>
            </a:r>
            <a:endParaRPr lang="en-US" sz="5600" dirty="0"/>
          </a:p>
          <a:p>
            <a:pPr>
              <a:lnSpc>
                <a:spcPct val="120000"/>
              </a:lnSpc>
            </a:pPr>
            <a:r>
              <a:rPr lang="hr-HR" sz="5600" dirty="0"/>
              <a:t> Ukupno iskazani prihodi i primici te rashodi i izdaci odnose se na Dubrovačko-neretvansku županiju i na svih 59 proračunskih korisnika (26 osnovnih škola, 14  srednjih škola, 2 učenička doma, 8 zdravstvenih ustanova, 4 doma za starije osobe, 3 javne ustanove) i 2 vijeća nacionalnih manjina.</a:t>
            </a:r>
            <a:endParaRPr lang="en-US" sz="5600" dirty="0"/>
          </a:p>
          <a:p>
            <a:pPr lvl="0" algn="just"/>
            <a:endParaRPr lang="en-US" sz="1200" dirty="0"/>
          </a:p>
          <a:p>
            <a:r>
              <a:rPr lang="hr-HR" b="1" dirty="0"/>
              <a:t> 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763724"/>
      </p:ext>
    </p:extLst>
  </p:cSld>
  <p:clrMapOvr>
    <a:masterClrMapping/>
  </p:clrMapOvr>
  <p:transition spd="slow">
    <p:cover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4BAAB1-B33F-495B-B9C6-A7FA5A5C6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B17F9-7988-BB3E-8C83-05B0DC8D6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519A0-8E13-A4FD-CF06-252E8B0D7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FE9BE5E0-3D7F-7520-F477-70115AAD43D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CA45EB-051E-D2A2-B628-631973FB01FD}"/>
              </a:ext>
            </a:extLst>
          </p:cNvPr>
          <p:cNvSpPr txBox="1"/>
          <p:nvPr/>
        </p:nvSpPr>
        <p:spPr>
          <a:xfrm>
            <a:off x="761619" y="337982"/>
            <a:ext cx="1066838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r-HR" sz="1200" dirty="0"/>
          </a:p>
          <a:p>
            <a:endParaRPr lang="hr-HR" sz="1200" dirty="0"/>
          </a:p>
          <a:p>
            <a:pPr algn="ctr"/>
            <a:r>
              <a:rPr lang="hr-HR" sz="1400" b="1" dirty="0"/>
              <a:t>Struktura prihoda i primitaka po ekonomskoj klasifikaciji </a:t>
            </a:r>
          </a:p>
          <a:p>
            <a:r>
              <a:rPr lang="hr-HR" sz="1400" dirty="0"/>
              <a:t> </a:t>
            </a:r>
            <a:r>
              <a:rPr lang="hr-HR" sz="800" dirty="0"/>
              <a:t>*ostupanja u tablicama u odnosu na akt odnosi se na zaokruživanja cente u eure*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9C34D87-8F34-D406-6559-9A6E8EA818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777960"/>
              </p:ext>
            </p:extLst>
          </p:nvPr>
        </p:nvGraphicFramePr>
        <p:xfrm>
          <a:off x="2275643" y="1353645"/>
          <a:ext cx="9916357" cy="4425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057276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26A74B-8D15-58C0-E62C-0E9AC614C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DFD4D-08F3-351D-E03F-D60009D27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5CEC28-5E0D-013B-AD01-3FC16F46D0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0"/>
            <a:ext cx="10753725" cy="652087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12" name="Scroll: Vertical 11">
            <a:extLst>
              <a:ext uri="{FF2B5EF4-FFF2-40B4-BE49-F238E27FC236}">
                <a16:creationId xmlns:a16="http://schemas.microsoft.com/office/drawing/2014/main" id="{4A2F89CD-7B07-A199-8B63-BF0F04A21A6B}"/>
              </a:ext>
            </a:extLst>
          </p:cNvPr>
          <p:cNvSpPr/>
          <p:nvPr/>
        </p:nvSpPr>
        <p:spPr>
          <a:xfrm rot="5400000">
            <a:off x="5700304" y="-1290301"/>
            <a:ext cx="791390" cy="3615070"/>
          </a:xfrm>
          <a:prstGeom prst="vertic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Organizacijska klasifikacija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C36BDF3-4931-5809-8904-4411E0C976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012875"/>
              </p:ext>
            </p:extLst>
          </p:nvPr>
        </p:nvGraphicFramePr>
        <p:xfrm>
          <a:off x="1720157" y="1232218"/>
          <a:ext cx="8365406" cy="4427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36636">
                  <a:extLst>
                    <a:ext uri="{9D8B030D-6E8A-4147-A177-3AD203B41FA5}">
                      <a16:colId xmlns:a16="http://schemas.microsoft.com/office/drawing/2014/main" val="1084187114"/>
                    </a:ext>
                  </a:extLst>
                </a:gridCol>
                <a:gridCol w="770985">
                  <a:extLst>
                    <a:ext uri="{9D8B030D-6E8A-4147-A177-3AD203B41FA5}">
                      <a16:colId xmlns:a16="http://schemas.microsoft.com/office/drawing/2014/main" val="2515953064"/>
                    </a:ext>
                  </a:extLst>
                </a:gridCol>
                <a:gridCol w="943857">
                  <a:extLst>
                    <a:ext uri="{9D8B030D-6E8A-4147-A177-3AD203B41FA5}">
                      <a16:colId xmlns:a16="http://schemas.microsoft.com/office/drawing/2014/main" val="816535110"/>
                    </a:ext>
                  </a:extLst>
                </a:gridCol>
                <a:gridCol w="654967">
                  <a:extLst>
                    <a:ext uri="{9D8B030D-6E8A-4147-A177-3AD203B41FA5}">
                      <a16:colId xmlns:a16="http://schemas.microsoft.com/office/drawing/2014/main" val="3141098458"/>
                    </a:ext>
                  </a:extLst>
                </a:gridCol>
                <a:gridCol w="558961">
                  <a:extLst>
                    <a:ext uri="{9D8B030D-6E8A-4147-A177-3AD203B41FA5}">
                      <a16:colId xmlns:a16="http://schemas.microsoft.com/office/drawing/2014/main" val="994497188"/>
                    </a:ext>
                  </a:extLst>
                </a:gridCol>
              </a:tblGrid>
              <a:tr h="487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UPRAVNI ODJELI</a:t>
                      </a: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hr-HR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PLAN</a:t>
                      </a:r>
                      <a:endParaRPr lang="en-US" sz="7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2026.</a:t>
                      </a:r>
                      <a:endParaRPr lang="en-US" sz="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I. IZMJENE I DOPUNE PRORAČUNA 2026.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povećanje/ smanjenje</a:t>
                      </a:r>
                      <a:endParaRPr lang="en-US" sz="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Index</a:t>
                      </a:r>
                      <a:endParaRPr lang="en-US" sz="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extLst>
                  <a:ext uri="{0D108BD9-81ED-4DB2-BD59-A6C34878D82A}">
                    <a16:rowId xmlns:a16="http://schemas.microsoft.com/office/drawing/2014/main" val="2216585143"/>
                  </a:ext>
                </a:extLst>
              </a:tr>
              <a:tr h="100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 ŽUPANIJSKI PRORAČUN (I+II):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115.311.959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solidFill>
                            <a:schemeClr val="tx1"/>
                          </a:solidFill>
                          <a:effectLst/>
                        </a:rPr>
                        <a:t>126.890.313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solidFill>
                            <a:schemeClr val="tx1"/>
                          </a:solidFill>
                          <a:effectLst/>
                        </a:rPr>
                        <a:t>11.578.354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110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849015110"/>
                  </a:ext>
                </a:extLst>
              </a:tr>
              <a:tr h="175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I.ŽUPANIJSKI PRORAČUN (BEZ NAMJENSKOG VIŠKA)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solidFill>
                            <a:schemeClr val="tx1"/>
                          </a:solidFill>
                          <a:effectLst/>
                        </a:rPr>
                        <a:t>112.876.959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solidFill>
                            <a:schemeClr val="tx1"/>
                          </a:solidFill>
                          <a:effectLst/>
                        </a:rPr>
                        <a:t>121.902.447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>
                          <a:solidFill>
                            <a:schemeClr val="tx1"/>
                          </a:solidFill>
                          <a:effectLst/>
                        </a:rPr>
                        <a:t>9.025.488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108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420779022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UO ZA POSLOVE ŽUPANA I ŽUPANIJSKE SKUPŠTINE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4.035.897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4.111.161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75.263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102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2427615189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OBRAZOVANJE, KULTURA I SPORT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61.915.697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64.076.281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2.160.584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103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3637380018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PODUZETNIŠTVO, TURIZAM I MORE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3.470.827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3.618.063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147.236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104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45458302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PROSTORNO UREĐENJE I GRADNJU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727.250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772.500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45.250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106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762913704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ZAŠTITA OKOLIŠA I KOMUNALNE POSLOVE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6.302.167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6.987.002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684.835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111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720531407"/>
                  </a:ext>
                </a:extLst>
              </a:tr>
              <a:tr h="98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FINANCIJE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9.490.700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9.840.700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350.000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104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4053727027"/>
                  </a:ext>
                </a:extLst>
              </a:tr>
              <a:tr h="952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OPĆA UPRAVA I IMOVINSKO PRAVNI POSLOVI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1.188.000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1.188.000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3891148530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POLJOPRIVREDA I RURALNI RAZVOJ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9.430.546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11.445.484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2.014.938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121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3553802906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ZDRAVSTVO, OBITELJ I BRANITELJE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16.315.875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19.863.257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3.547.382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122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452686155"/>
                  </a:ext>
                </a:extLst>
              </a:tr>
              <a:tr h="183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II. RASPORED NAMJENSKOG VIŠKA PRIHODA IZ PRETHODNE GODINE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2.435.000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4.987.866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2.552.866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205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3927709029"/>
                  </a:ext>
                </a:extLst>
              </a:tr>
              <a:tr h="97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UO ZA POSLOVE ŽUPANA I ŽUPANIJSKE SKUPŠTINE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141.343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141.343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313520328"/>
                  </a:ext>
                </a:extLst>
              </a:tr>
              <a:tr h="1205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OBRAZOVANJE, KULTURA I SPORT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519.789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519.789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1026188765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PODUZETNIŠTVO, TURIZAM I MORE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2.335.000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3.623.182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1.288.182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155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4096107364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PROSTORNO UREĐENJE I GRADNJU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100.000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233.722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133.722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234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1154945208"/>
                  </a:ext>
                </a:extLst>
              </a:tr>
              <a:tr h="116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ZAŠTITA OKOLIŠA I KOMUNALNI POSLOVI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36.527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36.527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287696817"/>
                  </a:ext>
                </a:extLst>
              </a:tr>
              <a:tr h="1223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OPĆA UPRAVA I IMOVINSKO PRAVNI POSLOVI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347.904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347.904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3178579230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POLJOPRIVREDA I RURALNI RAZVOJ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61.271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61.271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499831372"/>
                  </a:ext>
                </a:extLst>
              </a:tr>
              <a:tr h="116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ZDRAVSTVO, OBITELJ I BRANITELJE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24.129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24.129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3428018174"/>
                  </a:ext>
                </a:extLst>
              </a:tr>
              <a:tr h="183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III. FINANCIRANJE IZVAN ŽUPANIJSKOG PRORAČUNA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121.228.041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125.569.687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4.341.646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104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2889878833"/>
                  </a:ext>
                </a:extLst>
              </a:tr>
              <a:tr h="104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OBRAZOVANJE, KULTURA I SPORT- ŠKOLSTVO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64.703.177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66.656.224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1.953.047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103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468050183"/>
                  </a:ext>
                </a:extLst>
              </a:tr>
              <a:tr h="8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PODUZETNIŠTVO, TURIZAM I MORE- JU DUNEA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823.013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1.148.119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325.106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140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4058804905"/>
                  </a:ext>
                </a:extLst>
              </a:tr>
              <a:tr h="175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PROSTORNO UREĐENJE I GRADNJU- JU ZAVOD ZA PROSTORNO UREĐENJE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93.091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93.091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2267890333"/>
                  </a:ext>
                </a:extLst>
              </a:tr>
              <a:tr h="266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ZAŠTITU OKOLIŠA I KOMUNALNE POSLOVI- JU ZA UPRAVLJANJE ZAŠTIĆENIM DJELOVIMA PRIRODE DNŽ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870.199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933.646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63.447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107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3435129338"/>
                  </a:ext>
                </a:extLst>
              </a:tr>
              <a:tr h="175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ZDRAVSTVO, OBITELJ I BRANITELJI- ZDRAVSTVENE I SOCIJALNE USTANOVE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54.831.652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56.738.606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1.906.954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103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2231077994"/>
                  </a:ext>
                </a:extLst>
              </a:tr>
              <a:tr h="100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solidFill>
                            <a:schemeClr val="tx1"/>
                          </a:solidFill>
                          <a:effectLst/>
                        </a:rPr>
                        <a:t>UKUPNO RASHODI: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>
                          <a:solidFill>
                            <a:schemeClr val="tx1"/>
                          </a:solidFill>
                          <a:effectLst/>
                        </a:rPr>
                        <a:t>236.540.000</a:t>
                      </a:r>
                      <a:endParaRPr lang="en-US" sz="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solidFill>
                            <a:schemeClr val="tx1"/>
                          </a:solidFill>
                          <a:effectLst/>
                        </a:rPr>
                        <a:t>252.460.000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solidFill>
                            <a:schemeClr val="tx1"/>
                          </a:solidFill>
                          <a:effectLst/>
                        </a:rPr>
                        <a:t>15.920.000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107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210469403"/>
                  </a:ext>
                </a:extLst>
              </a:tr>
              <a:tr h="100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n-US" sz="7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n-US" sz="7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n-US" sz="7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1619306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solidFill>
                            <a:schemeClr val="tx1"/>
                          </a:solidFill>
                          <a:effectLst/>
                        </a:rPr>
                        <a:t>UKUPNO PRIHODI: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>
                          <a:solidFill>
                            <a:schemeClr val="tx1"/>
                          </a:solidFill>
                          <a:effectLst/>
                        </a:rPr>
                        <a:t>236.540.000</a:t>
                      </a:r>
                      <a:endParaRPr lang="en-US" sz="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>
                          <a:solidFill>
                            <a:schemeClr val="tx1"/>
                          </a:solidFill>
                          <a:effectLst/>
                        </a:rPr>
                        <a:t>252.460.000</a:t>
                      </a:r>
                      <a:endParaRPr lang="en-US" sz="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solidFill>
                            <a:schemeClr val="tx1"/>
                          </a:solidFill>
                          <a:effectLst/>
                        </a:rPr>
                        <a:t>15.920.000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107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523" marR="31523" marT="0" marB="0" anchor="b"/>
                </a:tc>
                <a:extLst>
                  <a:ext uri="{0D108BD9-81ED-4DB2-BD59-A6C34878D82A}">
                    <a16:rowId xmlns:a16="http://schemas.microsoft.com/office/drawing/2014/main" val="4161832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330881"/>
      </p:ext>
    </p:extLst>
  </p:cSld>
  <p:clrMapOvr>
    <a:masterClrMapping/>
  </p:clrMapOvr>
  <p:transition spd="slow">
    <p:cover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597BEB-D6C4-2AD2-578F-3D68E0F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C7B91-EB81-9486-2E48-3EA9C5F02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F86FC-F32B-FF33-F02A-67198F2A2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A2483960-C94C-04B2-8549-07102264268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390F835-D005-4BFA-F537-66265F17B7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8266924"/>
              </p:ext>
            </p:extLst>
          </p:nvPr>
        </p:nvGraphicFramePr>
        <p:xfrm>
          <a:off x="1004936" y="337128"/>
          <a:ext cx="10772774" cy="5122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9064265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8B0513-75BE-2F63-8BC3-07DFD6C52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A5248-3D16-AA0A-A768-AAA896912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9A566-E408-15B3-33E4-30F1B6685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25F716CD-2619-58AF-24AF-0BECDB8A720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croll: Horizontal 5">
            <a:extLst>
              <a:ext uri="{FF2B5EF4-FFF2-40B4-BE49-F238E27FC236}">
                <a16:creationId xmlns:a16="http://schemas.microsoft.com/office/drawing/2014/main" id="{417AF1D5-DAB1-4B89-FCF0-0E4644EB39F2}"/>
              </a:ext>
            </a:extLst>
          </p:cNvPr>
          <p:cNvSpPr/>
          <p:nvPr/>
        </p:nvSpPr>
        <p:spPr>
          <a:xfrm>
            <a:off x="3889286" y="997530"/>
            <a:ext cx="4189228" cy="893135"/>
          </a:xfrm>
          <a:prstGeom prst="horizont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Funkcijska klasifikacija</a:t>
            </a:r>
            <a:endParaRPr lang="en-US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C9BD050-501E-43FE-BFE6-F6BA78198D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73578"/>
              </p:ext>
            </p:extLst>
          </p:nvPr>
        </p:nvGraphicFramePr>
        <p:xfrm>
          <a:off x="2752254" y="2154735"/>
          <a:ext cx="5640308" cy="3351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0281">
                  <a:extLst>
                    <a:ext uri="{9D8B030D-6E8A-4147-A177-3AD203B41FA5}">
                      <a16:colId xmlns:a16="http://schemas.microsoft.com/office/drawing/2014/main" val="2044799797"/>
                    </a:ext>
                  </a:extLst>
                </a:gridCol>
                <a:gridCol w="986827">
                  <a:extLst>
                    <a:ext uri="{9D8B030D-6E8A-4147-A177-3AD203B41FA5}">
                      <a16:colId xmlns:a16="http://schemas.microsoft.com/office/drawing/2014/main" val="3025667683"/>
                    </a:ext>
                  </a:extLst>
                </a:gridCol>
                <a:gridCol w="769545">
                  <a:extLst>
                    <a:ext uri="{9D8B030D-6E8A-4147-A177-3AD203B41FA5}">
                      <a16:colId xmlns:a16="http://schemas.microsoft.com/office/drawing/2014/main" val="517010248"/>
                    </a:ext>
                  </a:extLst>
                </a:gridCol>
                <a:gridCol w="869133">
                  <a:extLst>
                    <a:ext uri="{9D8B030D-6E8A-4147-A177-3AD203B41FA5}">
                      <a16:colId xmlns:a16="http://schemas.microsoft.com/office/drawing/2014/main" val="1767252095"/>
                    </a:ext>
                  </a:extLst>
                </a:gridCol>
                <a:gridCol w="1104522">
                  <a:extLst>
                    <a:ext uri="{9D8B030D-6E8A-4147-A177-3AD203B41FA5}">
                      <a16:colId xmlns:a16="http://schemas.microsoft.com/office/drawing/2014/main" val="309556538"/>
                    </a:ext>
                  </a:extLst>
                </a:gridCol>
              </a:tblGrid>
              <a:tr h="353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   VRSTA RASHODA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PLANIRANO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PROMJENA IZNOS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PROMJENA </a:t>
                      </a:r>
                      <a:b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POSTOTAK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NOVI IZNOS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ctr"/>
                </a:tc>
                <a:extLst>
                  <a:ext uri="{0D108BD9-81ED-4DB2-BD59-A6C34878D82A}">
                    <a16:rowId xmlns:a16="http://schemas.microsoft.com/office/drawing/2014/main" val="3626277745"/>
                  </a:ext>
                </a:extLst>
              </a:tr>
              <a:tr h="3536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SVEUKUPNO RASHODI 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236.484.437,00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15.920.000,00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6,73</a:t>
                      </a: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b="1" dirty="0">
                          <a:solidFill>
                            <a:schemeClr val="tx1"/>
                          </a:solidFill>
                          <a:effectLst/>
                        </a:rPr>
                        <a:t>252.404.437,00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extLst>
                  <a:ext uri="{0D108BD9-81ED-4DB2-BD59-A6C34878D82A}">
                    <a16:rowId xmlns:a16="http://schemas.microsoft.com/office/drawing/2014/main" val="2962336693"/>
                  </a:ext>
                </a:extLst>
              </a:tr>
              <a:tr h="2939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Funkcijska klasifikacija  01 Opće javne usluge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14.538.881,00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998.438,67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6,87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15.537.319,67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extLst>
                  <a:ext uri="{0D108BD9-81ED-4DB2-BD59-A6C34878D82A}">
                    <a16:rowId xmlns:a16="http://schemas.microsoft.com/office/drawing/2014/main" val="1223264890"/>
                  </a:ext>
                </a:extLst>
              </a:tr>
              <a:tr h="23416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Funkcijska klasifikacija  03 Javni red i sigurnost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539.500,00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12.150,00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2,25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551.650,00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extLst>
                  <a:ext uri="{0D108BD9-81ED-4DB2-BD59-A6C34878D82A}">
                    <a16:rowId xmlns:a16="http://schemas.microsoft.com/office/drawing/2014/main" val="2243463074"/>
                  </a:ext>
                </a:extLst>
              </a:tr>
              <a:tr h="2939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Funkcijska klasifikacija  04 Ekonomski poslovi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16.180.200,75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3.586.647,63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22,17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19.766.848,38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extLst>
                  <a:ext uri="{0D108BD9-81ED-4DB2-BD59-A6C34878D82A}">
                    <a16:rowId xmlns:a16="http://schemas.microsoft.com/office/drawing/2014/main" val="2002146527"/>
                  </a:ext>
                </a:extLst>
              </a:tr>
              <a:tr h="2939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Funkcijska klasifikacija  05 Zaštita okoliša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6.465.867,25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893.632,75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13,82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7.359.500,00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extLst>
                  <a:ext uri="{0D108BD9-81ED-4DB2-BD59-A6C34878D82A}">
                    <a16:rowId xmlns:a16="http://schemas.microsoft.com/office/drawing/2014/main" val="2747610938"/>
                  </a:ext>
                </a:extLst>
              </a:tr>
              <a:tr h="2939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Funkcijska klasifikacija  06 Usluge unapređenja stanovanja i zajednice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1.104.960,00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18.531,05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1,68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1.123.491,05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extLst>
                  <a:ext uri="{0D108BD9-81ED-4DB2-BD59-A6C34878D82A}">
                    <a16:rowId xmlns:a16="http://schemas.microsoft.com/office/drawing/2014/main" val="553972709"/>
                  </a:ext>
                </a:extLst>
              </a:tr>
              <a:tr h="2939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Funkcijska klasifikacija  07 Zdravstvo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60.840.531,00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5.233.353,90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8,60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66.073.884,90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extLst>
                  <a:ext uri="{0D108BD9-81ED-4DB2-BD59-A6C34878D82A}">
                    <a16:rowId xmlns:a16="http://schemas.microsoft.com/office/drawing/2014/main" val="1098189835"/>
                  </a:ext>
                </a:extLst>
              </a:tr>
              <a:tr h="2939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Funkcijska klasifikacija  08 Rekreacija, kultura i religija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5.409.345,00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2.209.189,91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40,84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7.618.534,91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extLst>
                  <a:ext uri="{0D108BD9-81ED-4DB2-BD59-A6C34878D82A}">
                    <a16:rowId xmlns:a16="http://schemas.microsoft.com/office/drawing/2014/main" val="939836604"/>
                  </a:ext>
                </a:extLst>
              </a:tr>
              <a:tr h="3536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Funkcijska klasifikacija  09 Obrazovanje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121.321.769,00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2.662.945,20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2,19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123.984.714,20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extLst>
                  <a:ext uri="{0D108BD9-81ED-4DB2-BD59-A6C34878D82A}">
                    <a16:rowId xmlns:a16="http://schemas.microsoft.com/office/drawing/2014/main" val="3434656585"/>
                  </a:ext>
                </a:extLst>
              </a:tr>
              <a:tr h="2939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Funkcijska klasifikacija  10 Socijalna zaštita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10.083.383,00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305.110,89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>
                          <a:solidFill>
                            <a:schemeClr val="tx1"/>
                          </a:solidFill>
                          <a:effectLst/>
                        </a:rPr>
                        <a:t>3,03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10.388.493,89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750" marR="26750" marT="0" marB="0" anchor="b"/>
                </a:tc>
                <a:extLst>
                  <a:ext uri="{0D108BD9-81ED-4DB2-BD59-A6C34878D82A}">
                    <a16:rowId xmlns:a16="http://schemas.microsoft.com/office/drawing/2014/main" val="3045813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818186"/>
      </p:ext>
    </p:extLst>
  </p:cSld>
  <p:clrMapOvr>
    <a:masterClrMapping/>
  </p:clrMapOvr>
  <p:transition spd="slow">
    <p:cover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21E40BB-B667-8083-AC72-8B2544395B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3284601"/>
              </p:ext>
            </p:extLst>
          </p:nvPr>
        </p:nvGraphicFramePr>
        <p:xfrm>
          <a:off x="101600" y="805176"/>
          <a:ext cx="8376553" cy="5894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Scroll: Horizontal 7">
            <a:extLst>
              <a:ext uri="{FF2B5EF4-FFF2-40B4-BE49-F238E27FC236}">
                <a16:creationId xmlns:a16="http://schemas.microsoft.com/office/drawing/2014/main" id="{445D8289-7434-FBB7-61C9-C6173D43CA04}"/>
              </a:ext>
            </a:extLst>
          </p:cNvPr>
          <p:cNvSpPr/>
          <p:nvPr/>
        </p:nvSpPr>
        <p:spPr>
          <a:xfrm>
            <a:off x="8376553" y="95413"/>
            <a:ext cx="3525627" cy="568712"/>
          </a:xfrm>
          <a:prstGeom prst="horizont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Posebni dio prema izvorima financiranja</a:t>
            </a:r>
            <a:endParaRPr lang="en-US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CF9A9D4-3AD4-3F81-0DC3-4E0D3BA74AE5}"/>
              </a:ext>
            </a:extLst>
          </p:cNvPr>
          <p:cNvGraphicFramePr>
            <a:graphicFrameLocks noGrp="1"/>
          </p:cNvGraphicFramePr>
          <p:nvPr/>
        </p:nvGraphicFramePr>
        <p:xfrm>
          <a:off x="9190183" y="1479431"/>
          <a:ext cx="2711997" cy="4829001"/>
        </p:xfrm>
        <a:graphic>
          <a:graphicData uri="http://schemas.openxmlformats.org/drawingml/2006/table">
            <a:tbl>
              <a:tblPr/>
              <a:tblGrid>
                <a:gridCol w="2711997">
                  <a:extLst>
                    <a:ext uri="{9D8B030D-6E8A-4147-A177-3AD203B41FA5}">
                      <a16:colId xmlns:a16="http://schemas.microsoft.com/office/drawing/2014/main" val="2505574593"/>
                    </a:ext>
                  </a:extLst>
                </a:gridCol>
              </a:tblGrid>
              <a:tr h="1706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1.1. Opći prihodi i primici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59463876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3.2. Vlastiti prihodi - proračunski korisnici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44537310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4.1. Prihodi od nefinancijske imovine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39038877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4.3. Prihodi za posebne namjene - proračunski korisnici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58314983"/>
                  </a:ext>
                </a:extLst>
              </a:tr>
              <a:tr h="2191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4.4. Decentralizirana sredstva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212845837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l-PL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4.5. Prihodi za posebne namjene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084348339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5.0. Pomoći iz državnog proračuna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00768725"/>
                  </a:ext>
                </a:extLst>
              </a:tr>
              <a:tr h="1706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5.1. Programi Unije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37572979"/>
                  </a:ext>
                </a:extLst>
              </a:tr>
              <a:tr h="1706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5.2. Ostale pomoći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751142712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5.4. Europski poljoprivredni jamstveni fond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9594889"/>
                  </a:ext>
                </a:extLst>
              </a:tr>
              <a:tr h="1706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5.6. Fondovi EU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69905304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5.8. Instrumenti EU nove generacije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865928617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6.2. Donacije - proračunski korisnici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92747335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7.1. Prihodi od prodaje ili zamjene nefinancijske imovine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4848904"/>
                  </a:ext>
                </a:extLst>
              </a:tr>
              <a:tr h="3809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7.2. Prih.od pro.nef. imovine i nad. štete s osnova osig. PK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529159026"/>
                  </a:ext>
                </a:extLst>
              </a:tr>
              <a:tr h="5051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 8.1.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Namjenski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primici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povrata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glavnice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danih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zajmova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depozita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24850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1560134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graphicEl>
                                              <a:chart seriesIdx="0" categoryIdx="1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graphicEl>
                                              <a:chart seriesIdx="0" categoryIdx="1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graphicEl>
                                              <a:chart seriesIdx="0" categoryIdx="1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graphicEl>
                                              <a:chart seriesIdx="0" categoryIdx="1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graphicEl>
                                              <a:chart seriesIdx="0" categoryIdx="1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graphicEl>
                                              <a:chart seriesIdx="0" categoryIdx="1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">
                                            <p:graphicEl>
                                              <a:chart seriesIdx="0" categoryIdx="1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>
                                            <p:graphicEl>
                                              <a:chart seriesIdx="0" categoryIdx="1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>
                                            <p:graphicEl>
                                              <a:chart seriesIdx="0" categoryIdx="1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">
                                            <p:graphicEl>
                                              <a:chart seriesIdx="0" categoryIdx="1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>
                                            <p:graphicEl>
                                              <a:chart seriesIdx="0" categoryIdx="1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>
                                            <p:graphicEl>
                                              <a:chart seriesIdx="0" categoryIdx="1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El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B28D77-729F-6196-C1B3-602960A8C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DFA26-B785-FC87-9D7B-C494B13CE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4685026"/>
          </a:xfrm>
        </p:spPr>
        <p:txBody>
          <a:bodyPr>
            <a:normAutofit/>
          </a:bodyPr>
          <a:lstStyle/>
          <a:p>
            <a:pPr algn="ctr"/>
            <a:r>
              <a:rPr lang="hr-HR" sz="20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Informacije</a:t>
            </a:r>
            <a:br>
              <a:rPr lang="hr-HR" sz="16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6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web-stranica Dubrovačko neretvanske županije</a:t>
            </a:r>
            <a:b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6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  <a:hlinkClick r:id="rId2"/>
              </a:rPr>
              <a:t>www.dnz.hr</a:t>
            </a:r>
            <a:br>
              <a:rPr lang="hr-HR" sz="16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2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2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Na  navedenoj  web  stranici  mogu  se  naći  kontakt  telefoni  i  e-mail  adrese  pročelnika  Dubrovačko-neretvanske  županije  po  upravnim  tijelima  kao  i  kontakt  podaci  župana  i  njegovog  zamjenika.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 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Proračun  se  javno  objavljuje  u  Službenom  glasniku  Dubrovačko-neretvanske  županije  i  na  mrežnim  stranicama  županije.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 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U  Projekt  „Otvoreni  proračun“  uključuju se  sve  županije  radi  postizanja  još  veće  transparentnosti  proračuna.  Ovom  aplikacijom  omogućeno  je  prezentiranje  podataka  o  proračunima  svih  </a:t>
            </a:r>
            <a:r>
              <a:rPr lang="hr-HR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županija</a:t>
            </a:r>
            <a:r>
              <a:rPr lang="hr-HR" sz="1400" dirty="0">
                <a:solidFill>
                  <a:schemeClr val="tx1"/>
                </a:solidFill>
                <a:latin typeface="+mn-lt"/>
              </a:rPr>
              <a:t>. 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„Otvoreni proračun“  možete  pronaći  na  sljedećoj  adresi:</a:t>
            </a:r>
            <a:br>
              <a:rPr lang="hr-HR" sz="1400" dirty="0">
                <a:solidFill>
                  <a:schemeClr val="tx1"/>
                </a:solidFill>
                <a:latin typeface="+mn-lt"/>
              </a:rPr>
            </a:b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u="sng" dirty="0">
                <a:solidFill>
                  <a:schemeClr val="tx1"/>
                </a:solidFill>
                <a:latin typeface="+mn-lt"/>
                <a:hlinkClick r:id="rId2"/>
              </a:rPr>
              <a:t>www.dnz.hr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    ili   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r>
              <a:rPr lang="hr-HR" sz="1400" u="sng" dirty="0">
                <a:solidFill>
                  <a:schemeClr val="tx1"/>
                </a:solidFill>
                <a:latin typeface="+mn-lt"/>
                <a:hlinkClick r:id="rId3"/>
              </a:rPr>
              <a:t>http://hrvzz.hr/otvoreni proracun/</a:t>
            </a:r>
            <a:r>
              <a:rPr lang="hr-HR" sz="1400" u="sng" dirty="0">
                <a:solidFill>
                  <a:schemeClr val="tx1"/>
                </a:solidFill>
                <a:latin typeface="+mn-lt"/>
              </a:rPr>
              <a:t>. 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Temeljem naputka ministra financija na našim web stranicama objavljena je i transparentnost proračuna  </a:t>
            </a:r>
            <a:br>
              <a:rPr lang="hr-HR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  <a:hlinkClick r:id="rId4"/>
              </a:rPr>
              <a:t>https://transparentno.dubrovackoneretvanska.otvorenazupanija.hr/isplate/sc-isplate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br>
              <a:rPr lang="en-US" sz="1200" dirty="0"/>
            </a:b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1B95EA90-67BC-2964-2D74-076535DC381C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173707"/>
      </p:ext>
    </p:extLst>
  </p:cSld>
  <p:clrMapOvr>
    <a:masterClrMapping/>
  </p:clrMapOvr>
  <p:transition spd="slow">
    <p:cover dir="rd"/>
  </p:transition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Metropolitan</Template>
  <TotalTime>1236</TotalTime>
  <Words>1181</Words>
  <Application>Microsoft Office PowerPoint</Application>
  <PresentationFormat>Widescreen</PresentationFormat>
  <Paragraphs>294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Metropolitan</vt:lpstr>
      <vt:lpstr> REPUBLIKA HRVATSKA  DUBROVAČKO-NERETVANSKA ŽUPANIJA   UPRAVNI ODJEL ZA FINANCIJE  </vt:lpstr>
      <vt:lpstr>PowerPoint Presentation</vt:lpstr>
      <vt:lpstr>PowerPoint Presentation</vt:lpstr>
      <vt:lpstr> </vt:lpstr>
      <vt:lpstr> </vt:lpstr>
      <vt:lpstr> </vt:lpstr>
      <vt:lpstr> </vt:lpstr>
      <vt:lpstr>PowerPoint Presentation</vt:lpstr>
      <vt:lpstr>Informacije   web-stranica Dubrovačko neretvanske županije  www.dnz.hr   Na  navedenoj  web  stranici  mogu  se  naći  kontakt  telefoni  i  e-mail  adrese  pročelnika  Dubrovačko-neretvanske  županije  po  upravnim  tijelima  kao  i  kontakt  podaci  župana  i  njegovog  zamjenika.   Proračun  se  javno  objavljuje  u  Službenom  glasniku  Dubrovačko-neretvanske  županije  i  na  mrežnim  stranicama  županije.   U  Projekt  „Otvoreni  proračun“  uključuju se  sve  županije  radi  postizanja  još  veće  transparentnosti  proračuna.  Ovom  aplikacijom  omogućeno  je  prezentiranje  podataka  o  proračunima  svih  županija.  „Otvoreni proračun“  možete  pronaći  na  sljedećoj  adresi:  www.dnz.hr     ili    http://hrvzz.hr/otvoreni proracun/.   Temeljem naputka ministra financija na našim web stranicama objavljena je i transparentnost proračuna   https://transparentno.dubrovackoneretvanska.otvorenazupanija.hr/isplate/sc-isplate  </vt:lpstr>
      <vt:lpstr>Hvala na pažnji!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GORAN</dc:creator>
  <cp:lastModifiedBy>GORAN</cp:lastModifiedBy>
  <cp:revision>39</cp:revision>
  <cp:lastPrinted>2026-07-03T07:37:26Z</cp:lastPrinted>
  <dcterms:created xsi:type="dcterms:W3CDTF">2025-07-10T06:45:38Z</dcterms:created>
  <dcterms:modified xsi:type="dcterms:W3CDTF">2026-07-03T11:23:56Z</dcterms:modified>
</cp:coreProperties>
</file>