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5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6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7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8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7" saveSubsetFonts="1">
  <p:sldMasterIdLst>
    <p:sldMasterId id="2147483684" r:id="rId1"/>
  </p:sldMasterIdLst>
  <p:notesMasterIdLst>
    <p:notesMasterId r:id="rId15"/>
  </p:notesMasterIdLst>
  <p:sldIdLst>
    <p:sldId id="257" r:id="rId2"/>
    <p:sldId id="272" r:id="rId3"/>
    <p:sldId id="266" r:id="rId4"/>
    <p:sldId id="275" r:id="rId5"/>
    <p:sldId id="270" r:id="rId6"/>
    <p:sldId id="263" r:id="rId7"/>
    <p:sldId id="259" r:id="rId8"/>
    <p:sldId id="271" r:id="rId9"/>
    <p:sldId id="274" r:id="rId10"/>
    <p:sldId id="260" r:id="rId11"/>
    <p:sldId id="273" r:id="rId12"/>
    <p:sldId id="264" r:id="rId13"/>
    <p:sldId id="265" r:id="rId14"/>
  </p:sldIdLst>
  <p:sldSz cx="12192000" cy="6858000"/>
  <p:notesSz cx="6819900" cy="9918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Prihodi</a:t>
            </a:r>
            <a:r>
              <a:rPr lang="hr-HR" baseline="0"/>
              <a:t> i primici županijskog dijela proračuna</a:t>
            </a:r>
            <a:endParaRPr lang="hr-H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'Tablica 2'!$K$12:$K$18</c:f>
              <c:strCache>
                <c:ptCount val="7"/>
                <c:pt idx="0">
                  <c:v>61 Prihodi od Poreza </c:v>
                </c:pt>
                <c:pt idx="1">
                  <c:v>63 Pomoći iz inozemstva i od subjekata unutar općeg proračuna</c:v>
                </c:pt>
                <c:pt idx="2">
                  <c:v>64 Prihodi od imovine</c:v>
                </c:pt>
                <c:pt idx="3">
                  <c:v>65 Prihodi od upravnih i administrativnih pristojbi, pristojbi po posebnim propisima i naknada</c:v>
                </c:pt>
                <c:pt idx="4">
                  <c:v>66 Prihodi od prodaje proizvoda i robe te pruženih usluga, prihodi od donacija te povrati po protestiranim jamstvima</c:v>
                </c:pt>
                <c:pt idx="5">
                  <c:v>68 Kazne, upravne mjere i ostali prihodi</c:v>
                </c:pt>
                <c:pt idx="6">
                  <c:v>71 Prihodi od prodaje neproizvedene dugotrajne imovine</c:v>
                </c:pt>
              </c:strCache>
            </c:strRef>
          </c:cat>
          <c:val>
            <c:numRef>
              <c:f>'Tablica 2'!$L$12:$L$18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0-FEC4-4CE4-8CF1-6784C9456B02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layout>
                <c:manualLayout>
                  <c:x val="-4.7063505267138093E-17"/>
                  <c:y val="-2.5878651538862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EC4-4CE4-8CF1-6784C9456B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'Tablica 2'!$K$12:$K$18</c:f>
              <c:strCache>
                <c:ptCount val="7"/>
                <c:pt idx="0">
                  <c:v>61 Prihodi od Poreza </c:v>
                </c:pt>
                <c:pt idx="1">
                  <c:v>63 Pomoći iz inozemstva i od subjekata unutar općeg proračuna</c:v>
                </c:pt>
                <c:pt idx="2">
                  <c:v>64 Prihodi od imovine</c:v>
                </c:pt>
                <c:pt idx="3">
                  <c:v>65 Prihodi od upravnih i administrativnih pristojbi, pristojbi po posebnim propisima i naknada</c:v>
                </c:pt>
                <c:pt idx="4">
                  <c:v>66 Prihodi od prodaje proizvoda i robe te pruženih usluga, prihodi od donacija te povrati po protestiranim jamstvima</c:v>
                </c:pt>
                <c:pt idx="5">
                  <c:v>68 Kazne, upravne mjere i ostali prihodi</c:v>
                </c:pt>
                <c:pt idx="6">
                  <c:v>71 Prihodi od prodaje neproizvedene dugotrajne imovine</c:v>
                </c:pt>
              </c:strCache>
            </c:strRef>
          </c:cat>
          <c:val>
            <c:numRef>
              <c:f>'Tablica 2'!$M$12:$M$18</c:f>
              <c:numCache>
                <c:formatCode>#,##0.00</c:formatCode>
                <c:ptCount val="7"/>
                <c:pt idx="0">
                  <c:v>26752267.899999999</c:v>
                </c:pt>
                <c:pt idx="1">
                  <c:v>16940111.030000001</c:v>
                </c:pt>
                <c:pt idx="2">
                  <c:v>3263542.12</c:v>
                </c:pt>
                <c:pt idx="3">
                  <c:v>1496495.96</c:v>
                </c:pt>
                <c:pt idx="4">
                  <c:v>4222.09</c:v>
                </c:pt>
                <c:pt idx="5">
                  <c:v>36357.440000000002</c:v>
                </c:pt>
                <c:pt idx="6">
                  <c:v>54245.98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C4-4CE4-8CF1-6784C9456B0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95657520"/>
        <c:axId val="595644624"/>
        <c:axId val="0"/>
      </c:bar3DChart>
      <c:catAx>
        <c:axId val="595657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95644624"/>
        <c:crosses val="autoZero"/>
        <c:auto val="1"/>
        <c:lblAlgn val="ctr"/>
        <c:lblOffset val="100"/>
        <c:noMultiLvlLbl val="0"/>
      </c:catAx>
      <c:valAx>
        <c:axId val="595644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95657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1727559680784835E-3"/>
          <c:y val="0.22411427829163277"/>
          <c:w val="0.99523805054761483"/>
          <c:h val="0.45220591144699879"/>
        </c:manualLayout>
      </c:layout>
      <c:pie3D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6200712902153611"/>
          <c:w val="1"/>
          <c:h val="0.226348038372932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8736775911723919E-2"/>
          <c:y val="0.11225421126339506"/>
          <c:w val="0.84069757134715595"/>
          <c:h val="0.4829158947401129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CA6-42EF-B260-F5F4874418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CA6-42EF-B260-F5F48744186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CA6-42EF-B260-F5F48744186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CA6-42EF-B260-F5F48744186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4CA6-42EF-B260-F5F48744186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4CA6-42EF-B260-F5F48744186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4CA6-42EF-B260-F5F48744186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4CA6-42EF-B260-F5F48744186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4CA6-42EF-B260-F5F48744186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4CA6-42EF-B260-F5F487441863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4CA6-42EF-B260-F5F487441863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4CA6-42EF-B260-F5F487441863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4CA6-42EF-B260-F5F487441863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4CA6-42EF-B260-F5F487441863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4CA6-42EF-B260-F5F487441863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F-4CA6-42EF-B260-F5F487441863}"/>
              </c:ext>
            </c:extLst>
          </c:dPt>
          <c:dLbls>
            <c:dLbl>
              <c:idx val="0"/>
              <c:layout>
                <c:manualLayout>
                  <c:x val="1.7057708036685281E-2"/>
                  <c:y val="-1.654879347074468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CA6-42EF-B260-F5F487441863}"/>
                </c:ext>
              </c:extLst>
            </c:dLbl>
            <c:dLbl>
              <c:idx val="1"/>
              <c:layout>
                <c:manualLayout>
                  <c:x val="7.1002143536087151E-4"/>
                  <c:y val="-3.849845902035427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CA6-42EF-B260-F5F487441863}"/>
                </c:ext>
              </c:extLst>
            </c:dLbl>
            <c:dLbl>
              <c:idx val="3"/>
              <c:layout>
                <c:manualLayout>
                  <c:x val="5.594883546993594E-2"/>
                  <c:y val="4.831635519917423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CA6-42EF-B260-F5F487441863}"/>
                </c:ext>
              </c:extLst>
            </c:dLbl>
            <c:dLbl>
              <c:idx val="4"/>
              <c:layout>
                <c:manualLayout>
                  <c:x val="6.2757407024085672E-3"/>
                  <c:y val="2.04993235929224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4CA6-42EF-B260-F5F487441863}"/>
                </c:ext>
              </c:extLst>
            </c:dLbl>
            <c:dLbl>
              <c:idx val="5"/>
              <c:layout>
                <c:manualLayout>
                  <c:x val="5.4178461994795937E-2"/>
                  <c:y val="-1.265858701856963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CA6-42EF-B260-F5F487441863}"/>
                </c:ext>
              </c:extLst>
            </c:dLbl>
            <c:dLbl>
              <c:idx val="6"/>
              <c:layout>
                <c:manualLayout>
                  <c:x val="5.7511384826463542E-2"/>
                  <c:y val="5.225541905413095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CA6-42EF-B260-F5F487441863}"/>
                </c:ext>
              </c:extLst>
            </c:dLbl>
            <c:dLbl>
              <c:idx val="7"/>
              <c:layout>
                <c:manualLayout>
                  <c:x val="3.5861726219722258E-4"/>
                  <c:y val="3.937616388377192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CA6-42EF-B260-F5F487441863}"/>
                </c:ext>
              </c:extLst>
            </c:dLbl>
            <c:dLbl>
              <c:idx val="8"/>
              <c:layout>
                <c:manualLayout>
                  <c:x val="-2.9251922540304641E-2"/>
                  <c:y val="-4.242219140850461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CA6-42EF-B260-F5F487441863}"/>
                </c:ext>
              </c:extLst>
            </c:dLbl>
            <c:dLbl>
              <c:idx val="9"/>
              <c:layout>
                <c:manualLayout>
                  <c:x val="-1.5138749249264196E-2"/>
                  <c:y val="1.05861122214816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CA6-42EF-B260-F5F487441863}"/>
                </c:ext>
              </c:extLst>
            </c:dLbl>
            <c:dLbl>
              <c:idx val="10"/>
              <c:layout>
                <c:manualLayout>
                  <c:x val="-8.6604411397472908E-2"/>
                  <c:y val="1.765807873579461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CA6-42EF-B260-F5F487441863}"/>
                </c:ext>
              </c:extLst>
            </c:dLbl>
            <c:dLbl>
              <c:idx val="15"/>
              <c:layout>
                <c:manualLayout>
                  <c:x val="0.15297025924856739"/>
                  <c:y val="-6.139116311294767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4CA6-42EF-B260-F5F4874418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Sheet1!$A$2:$A$17</c:f>
              <c:strCache>
                <c:ptCount val="16"/>
                <c:pt idx="0">
                  <c:v>Izvor 1.1. Opći prihodi i primici</c:v>
                </c:pt>
                <c:pt idx="1">
                  <c:v>Izvor 1.6. Opći prihodi i primici - predfinanciranje EU i drugih projek</c:v>
                </c:pt>
                <c:pt idx="2">
                  <c:v>Izvor 3.2. Vlastiti prihodi - proračunski korisnici</c:v>
                </c:pt>
                <c:pt idx="3">
                  <c:v>Izvor 4.1. Prihodi od nefinancijske imovine</c:v>
                </c:pt>
                <c:pt idx="4">
                  <c:v>Izvor 4.3. Prihodi za posebne namjene - proračunski korisnici</c:v>
                </c:pt>
                <c:pt idx="5">
                  <c:v>Izvor 4.4. Decentralizirana sredstva</c:v>
                </c:pt>
                <c:pt idx="6">
                  <c:v>Izvor 4.5. Prihodi za posebne namjene</c:v>
                </c:pt>
                <c:pt idx="7">
                  <c:v>Izvor 5.2. Ostale pomoći</c:v>
                </c:pt>
                <c:pt idx="8">
                  <c:v>Izvor 5.6. Fondovi EU</c:v>
                </c:pt>
                <c:pt idx="9">
                  <c:v>Izvor 5.8. Ostale pomoći - proračunski korisnici</c:v>
                </c:pt>
                <c:pt idx="10">
                  <c:v>Izvor 5.9. Pomoći/Fondovi EU PK</c:v>
                </c:pt>
                <c:pt idx="11">
                  <c:v>Izvor 6.1. Donacije</c:v>
                </c:pt>
                <c:pt idx="12">
                  <c:v>Izvor 6.2. Donacije - proračunski korisnici</c:v>
                </c:pt>
                <c:pt idx="13">
                  <c:v>Izvor 7.1. Prihodi od prodaje ili zamjene nefinancijske imovine </c:v>
                </c:pt>
                <c:pt idx="14">
                  <c:v>Izvor 7.2. Prih.od pro.nef. imovine i nad. štete s osnova osig. PK</c:v>
                </c:pt>
                <c:pt idx="15">
                  <c:v>Izvor 8.1. Namjenski primici</c:v>
                </c:pt>
              </c:strCache>
            </c:strRef>
          </c:cat>
          <c:val>
            <c:numRef>
              <c:f>Sheet1!$B$2:$B$17</c:f>
              <c:numCache>
                <c:formatCode>#,##0.00</c:formatCode>
                <c:ptCount val="16"/>
                <c:pt idx="0">
                  <c:v>26636709.800000001</c:v>
                </c:pt>
                <c:pt idx="1">
                  <c:v>1228226.1100000001</c:v>
                </c:pt>
                <c:pt idx="2">
                  <c:v>7532420.5</c:v>
                </c:pt>
                <c:pt idx="3">
                  <c:v>1515805.13</c:v>
                </c:pt>
                <c:pt idx="4">
                  <c:v>39397514.119999997</c:v>
                </c:pt>
                <c:pt idx="5">
                  <c:v>8654546.0099999998</c:v>
                </c:pt>
                <c:pt idx="6">
                  <c:v>1131444.57</c:v>
                </c:pt>
                <c:pt idx="7">
                  <c:v>3152882.59</c:v>
                </c:pt>
                <c:pt idx="8">
                  <c:v>7957416.1500000004</c:v>
                </c:pt>
                <c:pt idx="9">
                  <c:v>60322151.130000003</c:v>
                </c:pt>
                <c:pt idx="10">
                  <c:v>6788654.0999999996</c:v>
                </c:pt>
                <c:pt idx="11">
                  <c:v>4222.09</c:v>
                </c:pt>
                <c:pt idx="12">
                  <c:v>708158.3</c:v>
                </c:pt>
                <c:pt idx="13">
                  <c:v>48033.99</c:v>
                </c:pt>
                <c:pt idx="14">
                  <c:v>34187.370000000003</c:v>
                </c:pt>
                <c:pt idx="15">
                  <c:v>51264.83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4CA6-42EF-B260-F5F48744186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6379593555193659E-2"/>
          <c:y val="0.63452079132772365"/>
          <c:w val="0.87004698254361768"/>
          <c:h val="0.344816211179088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4950874199806597E-2"/>
          <c:y val="5.5569546681123454E-2"/>
          <c:w val="0.84756005219290953"/>
          <c:h val="0.60435617432643407"/>
        </c:manualLayout>
      </c:layout>
      <c:pie3D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42C-4AA9-B3F4-3B5DA5D44C0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42C-4AA9-B3F4-3B5DA5D44C0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42C-4AA9-B3F4-3B5DA5D44C0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42C-4AA9-B3F4-3B5DA5D44C0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42C-4AA9-B3F4-3B5DA5D44C0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842C-4AA9-B3F4-3B5DA5D44C0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842C-4AA9-B3F4-3B5DA5D44C0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842C-4AA9-B3F4-3B5DA5D44C0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842C-4AA9-B3F4-3B5DA5D44C0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'tablica 9'!$A$16:$A$24</c:f>
              <c:strCache>
                <c:ptCount val="9"/>
                <c:pt idx="0">
                  <c:v>UPRAVNI ODJEL ZA POSLOVE ŽUPANA I ŽUPANIJSKE SKUPŠTINE</c:v>
                </c:pt>
                <c:pt idx="1">
                  <c:v>UPRAVNI ODJEL ZA OBRAZOVANJE, KULTURU I SPORT</c:v>
                </c:pt>
                <c:pt idx="2">
                  <c:v>UPRAVNI ODJEL ZA PODUZETNIŠTVO, TURIZAM I MORE</c:v>
                </c:pt>
                <c:pt idx="3">
                  <c:v>UPRAVNI ODJEL ZA PROSTORNO UREĐENJE I GRADNJU</c:v>
                </c:pt>
                <c:pt idx="4">
                  <c:v>UPRAVNI ODJEL ZA ZAŠTITU OKOLIŠA I KOMUNALNE POSLOVE</c:v>
                </c:pt>
                <c:pt idx="5">
                  <c:v>UPRAVNI ODJEL ZA FINANCIJE</c:v>
                </c:pt>
                <c:pt idx="6">
                  <c:v>UPRAVNI ODJEL ZA OPĆU UPRAVU I IMOVINSKO - PRAVNE POSLOVE</c:v>
                </c:pt>
                <c:pt idx="7">
                  <c:v>UPRAVNI ODJEL ZA ZDRAVSTVO, OBITELJ I BRANITELJE</c:v>
                </c:pt>
                <c:pt idx="8">
                  <c:v>UPRAVNI ODJEL ZA POLJOPRIVREDU I RURALNI RAZVOJ</c:v>
                </c:pt>
              </c:strCache>
            </c:strRef>
          </c:cat>
          <c:val>
            <c:numRef>
              <c:f>'tablica 9'!$B$16:$B$24</c:f>
              <c:numCache>
                <c:formatCode>#,##0.00</c:formatCode>
                <c:ptCount val="9"/>
                <c:pt idx="0">
                  <c:v>4148581.46</c:v>
                </c:pt>
                <c:pt idx="1">
                  <c:v>79902520.590000004</c:v>
                </c:pt>
                <c:pt idx="2">
                  <c:v>2714440.93</c:v>
                </c:pt>
                <c:pt idx="3">
                  <c:v>613222.03</c:v>
                </c:pt>
                <c:pt idx="4">
                  <c:v>3511099.51</c:v>
                </c:pt>
                <c:pt idx="5">
                  <c:v>8097124.3799999999</c:v>
                </c:pt>
                <c:pt idx="6">
                  <c:v>1176191.47</c:v>
                </c:pt>
                <c:pt idx="7">
                  <c:v>64516390.600000001</c:v>
                </c:pt>
                <c:pt idx="8">
                  <c:v>484065.82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42C-4AA9-B3F4-3B5DA5D44C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5857006697082253E-2"/>
          <c:y val="0.73786421295629678"/>
          <c:w val="0.81254513350277446"/>
          <c:h val="0.244438973863525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dirty="0"/>
              <a:t>Prihodi</a:t>
            </a:r>
            <a:r>
              <a:rPr lang="hr-HR" baseline="0" dirty="0"/>
              <a:t> i primici proračunskih korisnika</a:t>
            </a:r>
            <a:endParaRPr lang="hr-H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'Tablica 2'!$L$48:$L$54</c:f>
              <c:strCache>
                <c:ptCount val="7"/>
                <c:pt idx="0">
                  <c:v>63 Pomoći iz inozemstva i od subjekata unutar općeg proračuna</c:v>
                </c:pt>
                <c:pt idx="1">
                  <c:v>64 Prihodi od imovine</c:v>
                </c:pt>
                <c:pt idx="2">
                  <c:v>65 Prihodi od upravnih i administrativnih pristojbi, pristojbi po posebnim propisima i naknada</c:v>
                </c:pt>
                <c:pt idx="3">
                  <c:v>66 Prihodi od prodaje proizvoda i robe te pruženih usluga, prihodi od donacija te povrati po protestiranim jamstvima</c:v>
                </c:pt>
                <c:pt idx="4">
                  <c:v>67 Prihodi iz nadležnog proračuna iod HZZO-a temeljem ugovornih obveza</c:v>
                </c:pt>
                <c:pt idx="5">
                  <c:v>68 Kazne, upravne mjere i ostali prihodi</c:v>
                </c:pt>
                <c:pt idx="6">
                  <c:v>72 Prihodi od prodaje proizvedene dugotrajne imovine</c:v>
                </c:pt>
              </c:strCache>
            </c:strRef>
          </c:cat>
          <c:val>
            <c:numRef>
              <c:f>'Tablica 2'!$M$48:$M$54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0-604F-4A14-8BA8-3E36CC3F41D1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3"/>
              <c:layout>
                <c:manualLayout>
                  <c:x val="1.2420958205529497E-2"/>
                  <c:y val="-3.9813853688441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04F-4A14-8BA8-3E36CC3F41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'Tablica 2'!$L$48:$L$54</c:f>
              <c:strCache>
                <c:ptCount val="7"/>
                <c:pt idx="0">
                  <c:v>63 Pomoći iz inozemstva i od subjekata unutar općeg proračuna</c:v>
                </c:pt>
                <c:pt idx="1">
                  <c:v>64 Prihodi od imovine</c:v>
                </c:pt>
                <c:pt idx="2">
                  <c:v>65 Prihodi od upravnih i administrativnih pristojbi, pristojbi po posebnim propisima i naknada</c:v>
                </c:pt>
                <c:pt idx="3">
                  <c:v>66 Prihodi od prodaje proizvoda i robe te pruženih usluga, prihodi od donacija te povrati po protestiranim jamstvima</c:v>
                </c:pt>
                <c:pt idx="4">
                  <c:v>67 Prihodi iz nadležnog proračuna iod HZZO-a temeljem ugovornih obveza</c:v>
                </c:pt>
                <c:pt idx="5">
                  <c:v>68 Kazne, upravne mjere i ostali prihodi</c:v>
                </c:pt>
                <c:pt idx="6">
                  <c:v>72 Prihodi od prodaje proizvedene dugotrajne imovine</c:v>
                </c:pt>
              </c:strCache>
            </c:strRef>
          </c:cat>
          <c:val>
            <c:numRef>
              <c:f>'Tablica 2'!$N$48:$N$54</c:f>
              <c:numCache>
                <c:formatCode>#,##0.00</c:formatCode>
                <c:ptCount val="7"/>
                <c:pt idx="0">
                  <c:v>61081277.619999997</c:v>
                </c:pt>
                <c:pt idx="1">
                  <c:v>6863.83</c:v>
                </c:pt>
                <c:pt idx="2">
                  <c:v>4647752.33</c:v>
                </c:pt>
                <c:pt idx="3">
                  <c:v>6812579.6100000003</c:v>
                </c:pt>
                <c:pt idx="4">
                  <c:v>35116014.270000003</c:v>
                </c:pt>
                <c:pt idx="5">
                  <c:v>166101.9</c:v>
                </c:pt>
                <c:pt idx="6">
                  <c:v>16885.47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4F-4A14-8BA8-3E36CC3F41D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15847584"/>
        <c:axId val="715848000"/>
        <c:axId val="0"/>
      </c:bar3DChart>
      <c:catAx>
        <c:axId val="715847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715848000"/>
        <c:crosses val="autoZero"/>
        <c:auto val="1"/>
        <c:lblAlgn val="ctr"/>
        <c:lblOffset val="100"/>
        <c:noMultiLvlLbl val="0"/>
      </c:catAx>
      <c:valAx>
        <c:axId val="715848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715847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732-41F9-97F6-5124954B92D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732-41F9-97F6-5124954B92D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732-41F9-97F6-5124954B92D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732-41F9-97F6-5124954B92D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732-41F9-97F6-5124954B92D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9732-41F9-97F6-5124954B92D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9732-41F9-97F6-5124954B92D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9732-41F9-97F6-5124954B92DB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9732-41F9-97F6-5124954B92DB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9732-41F9-97F6-5124954B92DB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9732-41F9-97F6-5124954B92DB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9732-41F9-97F6-5124954B92DB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9732-41F9-97F6-5124954B92DB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9732-41F9-97F6-5124954B92DB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9732-41F9-97F6-5124954B92D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Sheet3!$A$1:$A$15</c:f>
              <c:strCache>
                <c:ptCount val="15"/>
                <c:pt idx="0">
                  <c:v>Izvor 1.1. Opći prihodi i primici</c:v>
                </c:pt>
                <c:pt idx="1">
                  <c:v>Izvor 1.6. Opći prihodi i primici - predfinanciranje EU i drugih projek</c:v>
                </c:pt>
                <c:pt idx="2">
                  <c:v>Izvor 3.2. Vlastiti prihodi - proračunski korisnici</c:v>
                </c:pt>
                <c:pt idx="3">
                  <c:v>Izvor 4.1. Prihodi od nefinancijske imovine</c:v>
                </c:pt>
                <c:pt idx="4">
                  <c:v>Izvor 4.3. Prihodi za posebne namjene - proračunski korisnici</c:v>
                </c:pt>
                <c:pt idx="5">
                  <c:v>Izvor 4.4. Decentralizirana sredstva</c:v>
                </c:pt>
                <c:pt idx="6">
                  <c:v>Izvor 4.5. Prihodi za posebne namjene</c:v>
                </c:pt>
                <c:pt idx="7">
                  <c:v>Izvor 5.2. Ostale pomoći</c:v>
                </c:pt>
                <c:pt idx="8">
                  <c:v>Izvor 5.6. Fondovi EU</c:v>
                </c:pt>
                <c:pt idx="9">
                  <c:v>Izvor 5.8. Ostale pomoći - proračunski korisnici</c:v>
                </c:pt>
                <c:pt idx="10">
                  <c:v>Izvor 5.9. Pomoći/Fondovi EU PK</c:v>
                </c:pt>
                <c:pt idx="11">
                  <c:v>Izvor 6.1. Donacije</c:v>
                </c:pt>
                <c:pt idx="12">
                  <c:v>Izvor 6.2. Donacije - proračunski korisnici</c:v>
                </c:pt>
                <c:pt idx="13">
                  <c:v>Izvor 7.1. Prihodi od prodaje ili zamjene nefinancijske imovine </c:v>
                </c:pt>
                <c:pt idx="14">
                  <c:v>Izvor 7.2. Prih.od pro.nef. imovine i nad. štete s osnova osig. PK</c:v>
                </c:pt>
              </c:strCache>
            </c:strRef>
          </c:cat>
          <c:val>
            <c:numRef>
              <c:f>Sheet3!$B$1:$B$15</c:f>
              <c:numCache>
                <c:formatCode>#,##0.00</c:formatCode>
                <c:ptCount val="15"/>
                <c:pt idx="0">
                  <c:v>25886051.649999999</c:v>
                </c:pt>
                <c:pt idx="1">
                  <c:v>1027564.86</c:v>
                </c:pt>
                <c:pt idx="2">
                  <c:v>6251076.9000000004</c:v>
                </c:pt>
                <c:pt idx="3">
                  <c:v>2408383.87</c:v>
                </c:pt>
                <c:pt idx="4">
                  <c:v>39719642.520000003</c:v>
                </c:pt>
                <c:pt idx="5">
                  <c:v>8732118.6799999997</c:v>
                </c:pt>
                <c:pt idx="6">
                  <c:v>1134978.48</c:v>
                </c:pt>
                <c:pt idx="7">
                  <c:v>2808460.15</c:v>
                </c:pt>
                <c:pt idx="8">
                  <c:v>6491216.7599999998</c:v>
                </c:pt>
                <c:pt idx="9">
                  <c:v>56101176.770000003</c:v>
                </c:pt>
                <c:pt idx="10">
                  <c:v>4960728.0199999996</c:v>
                </c:pt>
                <c:pt idx="11">
                  <c:v>4222.09</c:v>
                </c:pt>
                <c:pt idx="12">
                  <c:v>780982.32</c:v>
                </c:pt>
                <c:pt idx="13">
                  <c:v>54245.98</c:v>
                </c:pt>
                <c:pt idx="14">
                  <c:v>33868.5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9732-41F9-97F6-5124954B92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725808227653283"/>
          <c:y val="0.62356819198795199"/>
          <c:w val="0.75946598050819636"/>
          <c:h val="0.360241302277591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Rashodi</a:t>
            </a:r>
            <a:r>
              <a:rPr lang="hr-HR" baseline="0"/>
              <a:t> i izdaci županijskog dijela proračuna</a:t>
            </a:r>
            <a:endParaRPr lang="hr-H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6930646375802961E-3"/>
                  <c:y val="-2.8648244352444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25E-4910-9085-88AD576BC9FF}"/>
                </c:ext>
              </c:extLst>
            </c:dLbl>
            <c:dLbl>
              <c:idx val="1"/>
              <c:layout>
                <c:manualLayout>
                  <c:x val="3.2316775650963553E-2"/>
                  <c:y val="1.6370425344254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5E-4910-9085-88AD576BC9FF}"/>
                </c:ext>
              </c:extLst>
            </c:dLbl>
            <c:dLbl>
              <c:idx val="2"/>
              <c:layout>
                <c:manualLayout>
                  <c:x val="1.3465323187901482E-2"/>
                  <c:y val="-6.138909504095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25E-4910-9085-88AD576BC9FF}"/>
                </c:ext>
              </c:extLst>
            </c:dLbl>
            <c:dLbl>
              <c:idx val="6"/>
              <c:layout>
                <c:manualLayout>
                  <c:x val="1.3465323187901383E-2"/>
                  <c:y val="-7.7759520385207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25E-4910-9085-88AD576BC9FF}"/>
                </c:ext>
              </c:extLst>
            </c:dLbl>
            <c:dLbl>
              <c:idx val="9"/>
              <c:layout>
                <c:manualLayout>
                  <c:x val="-9.874456267233E-17"/>
                  <c:y val="-7.3666914049144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25E-4910-9085-88AD576BC9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 Tablica 3'!$J$3:$J$13</c:f>
              <c:strCache>
                <c:ptCount val="11"/>
                <c:pt idx="0">
                  <c:v>31 Rashodi za zaposlene</c:v>
                </c:pt>
                <c:pt idx="1">
                  <c:v>32 Materijalni rashodi</c:v>
                </c:pt>
                <c:pt idx="2">
                  <c:v>34 Financijski rashodi </c:v>
                </c:pt>
                <c:pt idx="3">
                  <c:v>35 Subvencije</c:v>
                </c:pt>
                <c:pt idx="4">
                  <c:v>36 Pomoći dane u inozemstvo i unutar općeg proračuna</c:v>
                </c:pt>
                <c:pt idx="5">
                  <c:v>37 Naknade građanima i kućanstvima na temelju osiguranja i druge naknade </c:v>
                </c:pt>
                <c:pt idx="6">
                  <c:v>38 Ostali rashodi</c:v>
                </c:pt>
                <c:pt idx="7">
                  <c:v>41 Rashodi za nabavu neproizvedene dugotrajne imovine</c:v>
                </c:pt>
                <c:pt idx="8">
                  <c:v>42 Rashodi za nabavu proizvedene dugotrajne imovine</c:v>
                </c:pt>
                <c:pt idx="9">
                  <c:v>45 Rashodi za dodatna ulaganja na nefinancijskoj imovini</c:v>
                </c:pt>
                <c:pt idx="10">
                  <c:v>54 Izdaci za otplatu glavnice primljenih kredita i zajmova</c:v>
                </c:pt>
              </c:strCache>
            </c:strRef>
          </c:cat>
          <c:val>
            <c:numRef>
              <c:f>' Tablica 3'!$K$3:$K$13</c:f>
              <c:numCache>
                <c:formatCode>#,##0.00</c:formatCode>
                <c:ptCount val="11"/>
                <c:pt idx="0">
                  <c:v>14931288.93</c:v>
                </c:pt>
                <c:pt idx="1">
                  <c:v>14265262.249999998</c:v>
                </c:pt>
                <c:pt idx="2">
                  <c:v>77526.570000000007</c:v>
                </c:pt>
                <c:pt idx="3">
                  <c:v>645869.68999999994</c:v>
                </c:pt>
                <c:pt idx="4">
                  <c:v>7123973.9500000002</c:v>
                </c:pt>
                <c:pt idx="5">
                  <c:v>2947245.01</c:v>
                </c:pt>
                <c:pt idx="6">
                  <c:v>2993375.77</c:v>
                </c:pt>
                <c:pt idx="7">
                  <c:v>1008930.05</c:v>
                </c:pt>
                <c:pt idx="8">
                  <c:v>3140915.2399999998</c:v>
                </c:pt>
                <c:pt idx="9">
                  <c:v>3223166.3099999996</c:v>
                </c:pt>
                <c:pt idx="10">
                  <c:v>22997.5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5E-4910-9085-88AD576BC9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96011456"/>
        <c:axId val="496011872"/>
        <c:axId val="0"/>
      </c:bar3DChart>
      <c:catAx>
        <c:axId val="496011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96011872"/>
        <c:crosses val="autoZero"/>
        <c:auto val="1"/>
        <c:lblAlgn val="ctr"/>
        <c:lblOffset val="100"/>
        <c:noMultiLvlLbl val="0"/>
      </c:catAx>
      <c:valAx>
        <c:axId val="496011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96011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dirty="0"/>
              <a:t>Rashodi</a:t>
            </a:r>
            <a:r>
              <a:rPr lang="hr-HR" baseline="0" dirty="0"/>
              <a:t> i izdaci proračunskih korisnika</a:t>
            </a:r>
            <a:endParaRPr lang="hr-H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4.7887727035431076E-3"/>
                  <c:y val="-1.76005587830946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DD0-4E3B-BADF-2CD2FAEA9629}"/>
                </c:ext>
              </c:extLst>
            </c:dLbl>
            <c:dLbl>
              <c:idx val="3"/>
              <c:layout>
                <c:manualLayout>
                  <c:x val="-7.1831590553146614E-3"/>
                  <c:y val="-7.040223513237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D0-4E3B-BADF-2CD2FAEA9629}"/>
                </c:ext>
              </c:extLst>
            </c:dLbl>
            <c:dLbl>
              <c:idx val="5"/>
              <c:layout>
                <c:manualLayout>
                  <c:x val="-4.7887727035431952E-3"/>
                  <c:y val="-7.48023748281520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DD0-4E3B-BADF-2CD2FAEA9629}"/>
                </c:ext>
              </c:extLst>
            </c:dLbl>
            <c:dLbl>
              <c:idx val="7"/>
              <c:layout>
                <c:manualLayout>
                  <c:x val="-4.7887727035431952E-3"/>
                  <c:y val="-0.101203213002793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DD0-4E3B-BADF-2CD2FAEA96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 Tablica 3'!$J$65:$J$73</c:f>
              <c:strCache>
                <c:ptCount val="9"/>
                <c:pt idx="0">
                  <c:v>31 Rashodi za zaposlene</c:v>
                </c:pt>
                <c:pt idx="1">
                  <c:v>32 Materijalni rashodi</c:v>
                </c:pt>
                <c:pt idx="2">
                  <c:v>34 Financijski rashodi </c:v>
                </c:pt>
                <c:pt idx="3">
                  <c:v>36 Pomoći dane u inozemstvo i unutar općeg proračuna</c:v>
                </c:pt>
                <c:pt idx="4">
                  <c:v>37 Naknade građanima i kućanstvima na temelju osiguranja i druge naknade </c:v>
                </c:pt>
                <c:pt idx="5">
                  <c:v>38 Ostali rashodi</c:v>
                </c:pt>
                <c:pt idx="6">
                  <c:v>41 Rashodi za nabavu neproizvedene dugotrajne imovine</c:v>
                </c:pt>
                <c:pt idx="7">
                  <c:v>42 Rashodi za nabavu proizvedene dugotrajne imovine</c:v>
                </c:pt>
                <c:pt idx="8">
                  <c:v>45 Rashodi za dodatna ulaganja na nefinancijskoj imovini</c:v>
                </c:pt>
              </c:strCache>
            </c:strRef>
          </c:cat>
          <c:val>
            <c:numRef>
              <c:f>' Tablica 3'!$K$65:$K$73</c:f>
              <c:numCache>
                <c:formatCode>#,##0.00</c:formatCode>
                <c:ptCount val="9"/>
                <c:pt idx="0">
                  <c:v>92049295.580000013</c:v>
                </c:pt>
                <c:pt idx="1">
                  <c:v>15703066.280000001</c:v>
                </c:pt>
                <c:pt idx="2">
                  <c:v>122871.42</c:v>
                </c:pt>
                <c:pt idx="3">
                  <c:v>114481.96</c:v>
                </c:pt>
                <c:pt idx="4">
                  <c:v>235947.54</c:v>
                </c:pt>
                <c:pt idx="5">
                  <c:v>77671.73</c:v>
                </c:pt>
                <c:pt idx="6">
                  <c:v>1016.65</c:v>
                </c:pt>
                <c:pt idx="7">
                  <c:v>1234742.9099999999</c:v>
                </c:pt>
                <c:pt idx="8">
                  <c:v>5243991.45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D0-4E3B-BADF-2CD2FAEA962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9304848"/>
        <c:axId val="49308592"/>
        <c:axId val="0"/>
      </c:bar3DChart>
      <c:catAx>
        <c:axId val="49304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9308592"/>
        <c:crosses val="autoZero"/>
        <c:auto val="1"/>
        <c:lblAlgn val="ctr"/>
        <c:lblOffset val="100"/>
        <c:noMultiLvlLbl val="0"/>
      </c:catAx>
      <c:valAx>
        <c:axId val="49308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9304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478424200883616"/>
          <c:w val="1"/>
          <c:h val="0.5121718644375339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A19-4486-A451-1014C984285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A19-4486-A451-1014C984285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A19-4486-A451-1014C984285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A19-4486-A451-1014C984285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BA19-4486-A451-1014C984285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BA19-4486-A451-1014C984285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BA19-4486-A451-1014C984285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BA19-4486-A451-1014C984285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BA19-4486-A451-1014C984285D}"/>
              </c:ext>
            </c:extLst>
          </c:dPt>
          <c:dLbls>
            <c:dLbl>
              <c:idx val="0"/>
              <c:layout>
                <c:manualLayout>
                  <c:x val="-5.2811074553377434E-2"/>
                  <c:y val="-2.538747382224676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19-4486-A451-1014C984285D}"/>
                </c:ext>
              </c:extLst>
            </c:dLbl>
            <c:dLbl>
              <c:idx val="5"/>
              <c:layout>
                <c:manualLayout>
                  <c:x val="7.7519626746671583E-3"/>
                  <c:y val="-5.859778506392096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A19-4486-A451-1014C984285D}"/>
                </c:ext>
              </c:extLst>
            </c:dLbl>
            <c:dLbl>
              <c:idx val="6"/>
              <c:layout>
                <c:manualLayout>
                  <c:x val="-3.7630111455274735E-2"/>
                  <c:y val="3.700489082137100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A19-4486-A451-1014C984285D}"/>
                </c:ext>
              </c:extLst>
            </c:dLbl>
            <c:dLbl>
              <c:idx val="7"/>
              <c:layout>
                <c:manualLayout>
                  <c:x val="-4.7082302155073766E-3"/>
                  <c:y val="-0.1118209701470638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A19-4486-A451-1014C984285D}"/>
                </c:ext>
              </c:extLst>
            </c:dLbl>
            <c:dLbl>
              <c:idx val="8"/>
              <c:layout>
                <c:manualLayout>
                  <c:x val="-1.2645619665939939E-2"/>
                  <c:y val="-8.855813783194494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A19-4486-A451-1014C98428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'Tablica 5'!$A$18:$A$26</c:f>
              <c:strCache>
                <c:ptCount val="9"/>
                <c:pt idx="0">
                  <c:v>01 Opće javne usluge </c:v>
                </c:pt>
                <c:pt idx="1">
                  <c:v>03 Javni red i sigurnost</c:v>
                </c:pt>
                <c:pt idx="2">
                  <c:v>04 Ekonomski poslovi</c:v>
                </c:pt>
                <c:pt idx="3">
                  <c:v>05 Zaštita okoliša</c:v>
                </c:pt>
                <c:pt idx="4">
                  <c:v>06 Usluge unapređenja stanovanja i zajednice </c:v>
                </c:pt>
                <c:pt idx="5">
                  <c:v>07 Zdravstvo</c:v>
                </c:pt>
                <c:pt idx="6">
                  <c:v>08 Rekreacija, kultura i religija</c:v>
                </c:pt>
                <c:pt idx="7">
                  <c:v>09 Obrazovanje</c:v>
                </c:pt>
                <c:pt idx="8">
                  <c:v>10 Socijalna zaštita</c:v>
                </c:pt>
              </c:strCache>
            </c:strRef>
          </c:cat>
          <c:val>
            <c:numRef>
              <c:f>'Tablica 5'!$B$18:$B$26</c:f>
              <c:numCache>
                <c:formatCode>#,##0.00</c:formatCode>
                <c:ptCount val="9"/>
                <c:pt idx="0">
                  <c:v>12979160.49</c:v>
                </c:pt>
                <c:pt idx="1">
                  <c:v>725685.47</c:v>
                </c:pt>
                <c:pt idx="2">
                  <c:v>3863234.33</c:v>
                </c:pt>
                <c:pt idx="3">
                  <c:v>2795992.44</c:v>
                </c:pt>
                <c:pt idx="4">
                  <c:v>741707.03</c:v>
                </c:pt>
                <c:pt idx="5">
                  <c:v>56387719</c:v>
                </c:pt>
                <c:pt idx="6">
                  <c:v>1942215.67</c:v>
                </c:pt>
                <c:pt idx="7">
                  <c:v>78033688.079999998</c:v>
                </c:pt>
                <c:pt idx="8">
                  <c:v>7671236.7800000003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A19-4486-A451-1014C98428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869319440181895"/>
          <c:y val="0.8316717511146674"/>
          <c:w val="0.83420904543704977"/>
          <c:h val="0.150006924595007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4950874199806597E-2"/>
          <c:y val="5.5569546681123454E-2"/>
          <c:w val="0.84756005219290953"/>
          <c:h val="0.60435617432643407"/>
        </c:manualLayout>
      </c:layout>
      <c:pie3D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765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E37223D-8A42-479C-BB1B-72032ED31DD3}" type="datetimeFigureOut">
              <a:rPr lang="en-US" smtClean="0"/>
              <a:t>7/3/2026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9838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990" y="4773374"/>
            <a:ext cx="5455920" cy="3905489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1045"/>
            <a:ext cx="2955290" cy="49765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3032" y="9421045"/>
            <a:ext cx="2955290" cy="49765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319E24-DAC4-4086-9615-1C48DDABF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978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9838"/>
            <a:ext cx="5946775" cy="3346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319E24-DAC4-4086-9615-1C48DDABFB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568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9838"/>
            <a:ext cx="5946775" cy="3346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319E24-DAC4-4086-9615-1C48DDABFB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0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1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7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18" indent="0" algn="ctr">
              <a:buNone/>
              <a:defRPr sz="2800"/>
            </a:lvl2pPr>
            <a:lvl3pPr marL="914435" indent="0" algn="ctr">
              <a:buNone/>
              <a:defRPr sz="2400"/>
            </a:lvl3pPr>
            <a:lvl4pPr marL="1371651" indent="0" algn="ctr">
              <a:buNone/>
              <a:defRPr sz="2000"/>
            </a:lvl4pPr>
            <a:lvl5pPr marL="1828869" indent="0" algn="ctr">
              <a:buNone/>
              <a:defRPr sz="2000"/>
            </a:lvl5pPr>
            <a:lvl6pPr marL="2286085" indent="0" algn="ctr">
              <a:buNone/>
              <a:defRPr sz="2000"/>
            </a:lvl6pPr>
            <a:lvl7pPr marL="2743302" indent="0" algn="ctr">
              <a:buNone/>
              <a:defRPr sz="2000"/>
            </a:lvl7pPr>
            <a:lvl8pPr marL="3200520" indent="0" algn="ctr">
              <a:buNone/>
              <a:defRPr sz="2000"/>
            </a:lvl8pPr>
            <a:lvl9pPr marL="3657738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38D1766-3B92-48CF-9350-F6B2F93CAD44}" type="datetimeFigureOut">
              <a:rPr lang="en-US" smtClean="0"/>
              <a:t>7/3/2026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5D1B9E7F-FF53-410F-A395-55319F2ED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70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1766-3B92-48CF-9350-F6B2F93CAD44}" type="datetimeFigureOut">
              <a:rPr lang="en-US" smtClean="0"/>
              <a:t>7/3/2026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9E7F-FF53-410F-A395-55319F2ED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787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6" y="714377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1766-3B92-48CF-9350-F6B2F93CAD44}" type="datetimeFigureOut">
              <a:rPr lang="en-US" smtClean="0"/>
              <a:t>7/3/2026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9E7F-FF53-410F-A395-55319F2ED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67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1766-3B92-48CF-9350-F6B2F93CAD44}" type="datetimeFigureOut">
              <a:rPr lang="en-US" smtClean="0"/>
              <a:t>7/3/2026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9E7F-FF53-410F-A395-55319F2ED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3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8" y="767419"/>
            <a:ext cx="10780777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1" y="4204209"/>
            <a:ext cx="9226297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18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4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5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86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6085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302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52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738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1766-3B92-48CF-9350-F6B2F93CAD44}" type="datetimeFigureOut">
              <a:rPr lang="en-US" smtClean="0"/>
              <a:t>7/3/2026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9E7F-FF53-410F-A395-55319F2ED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12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6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2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1766-3B92-48CF-9350-F6B2F93CAD44}" type="datetimeFigureOut">
              <a:rPr lang="en-US" smtClean="0"/>
              <a:t>7/3/2026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9E7F-FF53-410F-A395-55319F2ED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76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60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1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18" indent="0">
              <a:buNone/>
              <a:defRPr sz="2000" b="1"/>
            </a:lvl2pPr>
            <a:lvl3pPr marL="914435" indent="0">
              <a:buNone/>
              <a:defRPr sz="1801" b="1"/>
            </a:lvl3pPr>
            <a:lvl4pPr marL="1371651" indent="0">
              <a:buNone/>
              <a:defRPr sz="1600" b="1"/>
            </a:lvl4pPr>
            <a:lvl5pPr marL="1828869" indent="0">
              <a:buNone/>
              <a:defRPr sz="1600" b="1"/>
            </a:lvl5pPr>
            <a:lvl6pPr marL="2286085" indent="0">
              <a:buNone/>
              <a:defRPr sz="1600" b="1"/>
            </a:lvl6pPr>
            <a:lvl7pPr marL="2743302" indent="0">
              <a:buNone/>
              <a:defRPr sz="1600" b="1"/>
            </a:lvl7pPr>
            <a:lvl8pPr marL="3200520" indent="0">
              <a:buNone/>
              <a:defRPr sz="1600" b="1"/>
            </a:lvl8pPr>
            <a:lvl9pPr marL="365773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60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13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1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18" indent="0">
              <a:buNone/>
              <a:defRPr sz="2000" b="1"/>
            </a:lvl2pPr>
            <a:lvl3pPr marL="914435" indent="0">
              <a:buNone/>
              <a:defRPr sz="1801" b="1"/>
            </a:lvl3pPr>
            <a:lvl4pPr marL="1371651" indent="0">
              <a:buNone/>
              <a:defRPr sz="1600" b="1"/>
            </a:lvl4pPr>
            <a:lvl5pPr marL="1828869" indent="0">
              <a:buNone/>
              <a:defRPr sz="1600" b="1"/>
            </a:lvl5pPr>
            <a:lvl6pPr marL="2286085" indent="0">
              <a:buNone/>
              <a:defRPr sz="1600" b="1"/>
            </a:lvl6pPr>
            <a:lvl7pPr marL="2743302" indent="0">
              <a:buNone/>
              <a:defRPr sz="1600" b="1"/>
            </a:lvl7pPr>
            <a:lvl8pPr marL="3200520" indent="0">
              <a:buNone/>
              <a:defRPr sz="1600" b="1"/>
            </a:lvl8pPr>
            <a:lvl9pPr marL="365773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13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1766-3B92-48CF-9350-F6B2F93CAD44}" type="datetimeFigureOut">
              <a:rPr lang="en-US" smtClean="0"/>
              <a:t>7/3/2026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9E7F-FF53-410F-A395-55319F2ED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95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1766-3B92-48CF-9350-F6B2F93CAD44}" type="datetimeFigureOut">
              <a:rPr lang="en-US" smtClean="0"/>
              <a:t>7/3/2026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9E7F-FF53-410F-A395-55319F2ED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57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1766-3B92-48CF-9350-F6B2F93CAD44}" type="datetimeFigureOut">
              <a:rPr lang="en-US" smtClean="0"/>
              <a:t>7/3/2026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9E7F-FF53-410F-A395-55319F2ED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220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5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1" cy="3126987"/>
          </a:xfrm>
        </p:spPr>
        <p:txBody>
          <a:bodyPr>
            <a:normAutofit/>
          </a:bodyPr>
          <a:lstStyle>
            <a:lvl1pPr marL="0" marR="0" indent="0" algn="l" defTabSz="91443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1">
                <a:solidFill>
                  <a:srgbClr val="262626"/>
                </a:solidFill>
              </a:defRPr>
            </a:lvl1pPr>
            <a:lvl2pPr marL="457218" indent="0">
              <a:buNone/>
              <a:defRPr sz="1200"/>
            </a:lvl2pPr>
            <a:lvl3pPr marL="914435" indent="0">
              <a:buNone/>
              <a:defRPr sz="1001"/>
            </a:lvl3pPr>
            <a:lvl4pPr marL="1371651" indent="0">
              <a:buNone/>
              <a:defRPr sz="900"/>
            </a:lvl4pPr>
            <a:lvl5pPr marL="1828869" indent="0">
              <a:buNone/>
              <a:defRPr sz="900"/>
            </a:lvl5pPr>
            <a:lvl6pPr marL="2286085" indent="0">
              <a:buNone/>
              <a:defRPr sz="900"/>
            </a:lvl6pPr>
            <a:lvl7pPr marL="2743302" indent="0">
              <a:buNone/>
              <a:defRPr sz="900"/>
            </a:lvl7pPr>
            <a:lvl8pPr marL="3200520" indent="0">
              <a:buNone/>
              <a:defRPr sz="900"/>
            </a:lvl8pPr>
            <a:lvl9pPr marL="3657738" indent="0">
              <a:buNone/>
              <a:defRPr sz="900"/>
            </a:lvl9pPr>
          </a:lstStyle>
          <a:p>
            <a:pPr marL="0" marR="0" lvl="0" indent="0" algn="l" defTabSz="914435" rtl="0" eaLnBrk="1" fontAlgn="auto" latinLnBrk="0" hangingPunct="1">
              <a:lnSpc>
                <a:spcPct val="100000"/>
              </a:lnSpc>
              <a:spcBef>
                <a:spcPts val="14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1766-3B92-48CF-9350-F6B2F93CAD44}" type="datetimeFigureOut">
              <a:rPr lang="en-US" smtClean="0"/>
              <a:t>7/3/2026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5D1B9E7F-FF53-410F-A395-55319F2ED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041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8" y="5418670"/>
            <a:ext cx="10780777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18" indent="0">
              <a:buNone/>
              <a:defRPr sz="2800"/>
            </a:lvl2pPr>
            <a:lvl3pPr marL="914435" indent="0">
              <a:buNone/>
              <a:defRPr sz="2400"/>
            </a:lvl3pPr>
            <a:lvl4pPr marL="1371651" indent="0">
              <a:buNone/>
              <a:defRPr sz="2000"/>
            </a:lvl4pPr>
            <a:lvl5pPr marL="1828869" indent="0">
              <a:buNone/>
              <a:defRPr sz="2000"/>
            </a:lvl5pPr>
            <a:lvl6pPr marL="2286085" indent="0">
              <a:buNone/>
              <a:defRPr sz="2000"/>
            </a:lvl6pPr>
            <a:lvl7pPr marL="2743302" indent="0">
              <a:buNone/>
              <a:defRPr sz="2000"/>
            </a:lvl7pPr>
            <a:lvl8pPr marL="3200520" indent="0">
              <a:buNone/>
              <a:defRPr sz="2000"/>
            </a:lvl8pPr>
            <a:lvl9pPr marL="3657738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1">
                <a:solidFill>
                  <a:srgbClr val="262626"/>
                </a:solidFill>
              </a:defRPr>
            </a:lvl1pPr>
            <a:lvl2pPr marL="457218" indent="0">
              <a:buNone/>
              <a:defRPr sz="1200"/>
            </a:lvl2pPr>
            <a:lvl3pPr marL="914435" indent="0">
              <a:buNone/>
              <a:defRPr sz="1001"/>
            </a:lvl3pPr>
            <a:lvl4pPr marL="1371651" indent="0">
              <a:buNone/>
              <a:defRPr sz="900"/>
            </a:lvl4pPr>
            <a:lvl5pPr marL="1828869" indent="0">
              <a:buNone/>
              <a:defRPr sz="900"/>
            </a:lvl5pPr>
            <a:lvl6pPr marL="2286085" indent="0">
              <a:buNone/>
              <a:defRPr sz="900"/>
            </a:lvl6pPr>
            <a:lvl7pPr marL="2743302" indent="0">
              <a:buNone/>
              <a:defRPr sz="900"/>
            </a:lvl7pPr>
            <a:lvl8pPr marL="3200520" indent="0">
              <a:buNone/>
              <a:defRPr sz="900"/>
            </a:lvl8pPr>
            <a:lvl9pPr marL="365773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38D1766-3B92-48CF-9350-F6B2F93CAD44}" type="datetimeFigureOut">
              <a:rPr lang="en-US" smtClean="0"/>
              <a:t>7/3/2026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5D1B9E7F-FF53-410F-A395-55319F2ED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04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5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2"/>
            <a:ext cx="1075372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5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9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738D1766-3B92-48CF-9350-F6B2F93CAD44}" type="datetimeFigureOut">
              <a:rPr lang="en-US" smtClean="0"/>
              <a:t>7/3/2026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5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9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5" y="5876415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1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5D1B9E7F-FF53-410F-A395-55319F2ED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464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35" rtl="0" eaLnBrk="1" latinLnBrk="0" hangingPunct="1">
        <a:lnSpc>
          <a:spcPct val="85000"/>
        </a:lnSpc>
        <a:spcBef>
          <a:spcPct val="0"/>
        </a:spcBef>
        <a:buNone/>
        <a:defRPr sz="5401" kern="1200" spc="-121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3" indent="-91443" algn="l" defTabSz="914435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85" indent="-342913" algn="l" defTabSz="914435" rtl="0" eaLnBrk="1" latinLnBrk="0" hangingPunct="1">
        <a:lnSpc>
          <a:spcPct val="85000"/>
        </a:lnSpc>
        <a:spcBef>
          <a:spcPts val="601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61" indent="-548661" algn="l" defTabSz="914435" rtl="0" eaLnBrk="1" latinLnBrk="0" hangingPunct="1">
        <a:lnSpc>
          <a:spcPct val="85000"/>
        </a:lnSpc>
        <a:spcBef>
          <a:spcPts val="601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90" indent="-822990" algn="l" defTabSz="914435" rtl="0" eaLnBrk="1" latinLnBrk="0" hangingPunct="1">
        <a:lnSpc>
          <a:spcPct val="85000"/>
        </a:lnSpc>
        <a:spcBef>
          <a:spcPts val="601"/>
        </a:spcBef>
        <a:buFont typeface="Arial" pitchFamily="34" charset="0"/>
        <a:buChar char=" "/>
        <a:defRPr sz="180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322" indent="-1097322" algn="l" defTabSz="914435" rtl="0" eaLnBrk="1" latinLnBrk="0" hangingPunct="1">
        <a:lnSpc>
          <a:spcPct val="85000"/>
        </a:lnSpc>
        <a:spcBef>
          <a:spcPts val="601"/>
        </a:spcBef>
        <a:buFont typeface="Arial" pitchFamily="34" charset="0"/>
        <a:buChar char=" "/>
        <a:defRPr sz="180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45" indent="-228609" algn="l" defTabSz="914435" rtl="0" eaLnBrk="1" latinLnBrk="0" hangingPunct="1">
        <a:lnSpc>
          <a:spcPct val="85000"/>
        </a:lnSpc>
        <a:spcBef>
          <a:spcPts val="601"/>
        </a:spcBef>
        <a:buFont typeface="Arial" pitchFamily="34" charset="0"/>
        <a:buChar char=" "/>
        <a:defRPr sz="180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53" indent="-228609" algn="l" defTabSz="914435" rtl="0" eaLnBrk="1" latinLnBrk="0" hangingPunct="1">
        <a:lnSpc>
          <a:spcPct val="85000"/>
        </a:lnSpc>
        <a:spcBef>
          <a:spcPts val="601"/>
        </a:spcBef>
        <a:buFont typeface="Arial" pitchFamily="34" charset="0"/>
        <a:buChar char=" "/>
        <a:defRPr sz="180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61" indent="-228609" algn="l" defTabSz="914435" rtl="0" eaLnBrk="1" latinLnBrk="0" hangingPunct="1">
        <a:lnSpc>
          <a:spcPct val="85000"/>
        </a:lnSpc>
        <a:spcBef>
          <a:spcPts val="601"/>
        </a:spcBef>
        <a:buFont typeface="Arial" pitchFamily="34" charset="0"/>
        <a:buChar char=" "/>
        <a:defRPr sz="180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69" indent="-228609" algn="l" defTabSz="914435" rtl="0" eaLnBrk="1" latinLnBrk="0" hangingPunct="1">
        <a:lnSpc>
          <a:spcPct val="85000"/>
        </a:lnSpc>
        <a:spcBef>
          <a:spcPts val="601"/>
        </a:spcBef>
        <a:buFont typeface="Arial" pitchFamily="34" charset="0"/>
        <a:buChar char=" "/>
        <a:defRPr sz="180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3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8" algn="l" defTabSz="91443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35" algn="l" defTabSz="91443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51" algn="l" defTabSz="91443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69" algn="l" defTabSz="91443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85" algn="l" defTabSz="91443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302" algn="l" defTabSz="91443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520" algn="l" defTabSz="91443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738" algn="l" defTabSz="91443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parentno.dubrovackoneretvanska.otvorenazupanija.hr/isplate/sc-isplate" TargetMode="External"/><Relationship Id="rId2" Type="http://schemas.openxmlformats.org/officeDocument/2006/relationships/hyperlink" Target="http://www.dnz.h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BFA37-736F-B41F-4947-935308ECD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499536"/>
            <a:ext cx="10772775" cy="2057236"/>
          </a:xfrm>
        </p:spPr>
        <p:txBody>
          <a:bodyPr>
            <a:normAutofit/>
          </a:bodyPr>
          <a:lstStyle/>
          <a:p>
            <a:pPr algn="ctr"/>
            <a:br>
              <a:rPr lang="hr-H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0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REPUBLIKA HRVATSKA</a:t>
            </a:r>
            <a:br>
              <a:rPr lang="hr-HR" sz="2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br>
              <a:rPr lang="hr-HR" sz="2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hr-HR" sz="2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DUBROVAČKO-NERETVANSKA ŽUPANIJA </a:t>
            </a:r>
            <a:br>
              <a:rPr lang="hr-HR" sz="2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br>
              <a:rPr lang="hr-HR" sz="2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hr-HR" sz="180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UPRAVNI ODJEL ZA FINANCIJE </a:t>
            </a:r>
            <a:br>
              <a:rPr lang="hr-H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8E913-B57E-6665-0854-F1B588B9C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8" y="2011685"/>
            <a:ext cx="10753724" cy="4509193"/>
          </a:xfrm>
        </p:spPr>
        <p:txBody>
          <a:bodyPr>
            <a:normAutofit fontScale="85000" lnSpcReduction="20000"/>
          </a:bodyPr>
          <a:lstStyle/>
          <a:p>
            <a:endParaRPr lang="hr-HR" sz="14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14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14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14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hr-HR" sz="14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hr-HR" sz="14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hr-HR" sz="14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hr-HR" sz="14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r-HR" dirty="0">
                <a:solidFill>
                  <a:schemeClr val="tx1"/>
                </a:solidFill>
                <a:cs typeface="Times New Roman" panose="02020603050405020304" pitchFamily="18" charset="0"/>
              </a:rPr>
              <a:t>KRATKI VODIČ</a:t>
            </a:r>
          </a:p>
          <a:p>
            <a:pPr algn="ctr"/>
            <a:r>
              <a:rPr lang="hr-HR" sz="1900" dirty="0">
                <a:solidFill>
                  <a:schemeClr val="tx1"/>
                </a:solidFill>
                <a:cs typeface="Times New Roman" panose="02020603050405020304" pitchFamily="18" charset="0"/>
              </a:rPr>
              <a:t>GODIŠNJI IZVJEŠTAJ O IZVRŠENJU PRORAČUNA ZA 2025. GODINU.</a:t>
            </a:r>
          </a:p>
          <a:p>
            <a:pPr algn="ctr"/>
            <a:endParaRPr lang="hr-HR" sz="19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endParaRPr lang="hr-HR" sz="19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hr-HR" sz="1900" dirty="0">
                <a:solidFill>
                  <a:schemeClr val="tx1"/>
                </a:solidFill>
                <a:cs typeface="Times New Roman" panose="02020603050405020304" pitchFamily="18" charset="0"/>
              </a:rPr>
              <a:t>Dubrovnik, lipanj 2026.</a:t>
            </a:r>
            <a:br>
              <a:rPr lang="hr-HR" sz="140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8E4DE2C-E9A1-E090-41FE-287223065C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180" y="2396421"/>
            <a:ext cx="3028949" cy="15659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645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26A74B-8D15-58C0-E62C-0E9AC614C8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DFD4D-08F3-351D-E03F-D60009D27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499536"/>
            <a:ext cx="10772775" cy="2057236"/>
          </a:xfrm>
        </p:spPr>
        <p:txBody>
          <a:bodyPr>
            <a:normAutofit/>
          </a:bodyPr>
          <a:lstStyle/>
          <a:p>
            <a:pPr algn="ctr"/>
            <a:br>
              <a:rPr lang="hr-H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CEC28-5E0D-013B-AD01-3FC16F46D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6" y="-59218"/>
            <a:ext cx="10753724" cy="6520873"/>
          </a:xfrm>
        </p:spPr>
        <p:txBody>
          <a:bodyPr>
            <a:normAutofit/>
          </a:bodyPr>
          <a:lstStyle/>
          <a:p>
            <a:endParaRPr lang="hr-HR" sz="14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14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5" name="Picture 4" descr="https://upload.wikimedia.org/wikipedia/hr/4/44/Dubrova%C4%8Dko-neretvanska_%C5%BEupanija_%28grb%29.gif">
            <a:extLst>
              <a:ext uri="{FF2B5EF4-FFF2-40B4-BE49-F238E27FC236}">
                <a16:creationId xmlns:a16="http://schemas.microsoft.com/office/drawing/2014/main" id="{551F1C6A-998D-6E86-2676-8A3871F0CF9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823" y="5926036"/>
            <a:ext cx="848361" cy="86486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croll: Vertical 11">
            <a:extLst>
              <a:ext uri="{FF2B5EF4-FFF2-40B4-BE49-F238E27FC236}">
                <a16:creationId xmlns:a16="http://schemas.microsoft.com/office/drawing/2014/main" id="{4A2F89CD-7B07-A199-8B63-BF0F04A21A6B}"/>
              </a:ext>
            </a:extLst>
          </p:cNvPr>
          <p:cNvSpPr/>
          <p:nvPr/>
        </p:nvSpPr>
        <p:spPr>
          <a:xfrm rot="5400000">
            <a:off x="5700307" y="-1290299"/>
            <a:ext cx="791390" cy="3615070"/>
          </a:xfrm>
          <a:prstGeom prst="vertic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r-HR" sz="1801" b="1" dirty="0">
                <a:solidFill>
                  <a:schemeClr val="tx1"/>
                </a:solidFill>
              </a:rPr>
              <a:t>Izvršenje rashoda po organizacijskom klasifikaciji</a:t>
            </a:r>
            <a:endParaRPr lang="en-US" sz="1801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04B7301-6CAD-FA9C-350B-B938E2A86F26}"/>
              </a:ext>
            </a:extLst>
          </p:cNvPr>
          <p:cNvGraphicFramePr>
            <a:graphicFrameLocks/>
          </p:cNvGraphicFramePr>
          <p:nvPr/>
        </p:nvGraphicFramePr>
        <p:xfrm>
          <a:off x="1004887" y="1088232"/>
          <a:ext cx="10182226" cy="4681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93C4E39-0861-661C-34FC-6D9FC5D1D2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9364079"/>
              </p:ext>
            </p:extLst>
          </p:nvPr>
        </p:nvGraphicFramePr>
        <p:xfrm>
          <a:off x="1380565" y="1290926"/>
          <a:ext cx="8875059" cy="4305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58330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71862D-3EFA-3BFF-6DCD-B0770CD1E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upload.wikimedia.org/wikipedia/hr/4/44/Dubrova%C4%8Dko-neretvanska_%C5%BEupanija_%28grb%29.gif">
            <a:extLst>
              <a:ext uri="{FF2B5EF4-FFF2-40B4-BE49-F238E27FC236}">
                <a16:creationId xmlns:a16="http://schemas.microsoft.com/office/drawing/2014/main" id="{440496CF-FF05-070B-FDA7-F761883D9E4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823" y="5926036"/>
            <a:ext cx="848361" cy="86486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D82ECB7-ED8A-A2FA-46E1-8C4D9A4E6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8" y="415638"/>
            <a:ext cx="10753724" cy="5097397"/>
          </a:xfrm>
          <a:noFill/>
          <a:ln>
            <a:noFill/>
          </a:ln>
        </p:spPr>
        <p:txBody>
          <a:bodyPr>
            <a:normAutofit/>
          </a:bodyPr>
          <a:lstStyle/>
          <a:p>
            <a:endParaRPr lang="hr-HR" sz="4800" dirty="0"/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2D0EB1-C12E-B82A-1940-C99FB16FECE0}"/>
              </a:ext>
            </a:extLst>
          </p:cNvPr>
          <p:cNvSpPr txBox="1"/>
          <p:nvPr/>
        </p:nvSpPr>
        <p:spPr>
          <a:xfrm>
            <a:off x="703170" y="842688"/>
            <a:ext cx="1063718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hr-HR" sz="1800" b="1" dirty="0"/>
          </a:p>
          <a:p>
            <a:pPr marL="0" indent="0" algn="ctr">
              <a:buNone/>
            </a:pPr>
            <a:endParaRPr lang="hr-HR" b="1" dirty="0"/>
          </a:p>
          <a:p>
            <a:pPr marL="0" indent="0" algn="ctr">
              <a:buNone/>
            </a:pPr>
            <a:endParaRPr lang="hr-HR" sz="2000" b="1" u="sng" dirty="0"/>
          </a:p>
          <a:p>
            <a:pPr algn="just"/>
            <a:endParaRPr lang="hr-HR" sz="1600" dirty="0"/>
          </a:p>
          <a:p>
            <a:pPr algn="just"/>
            <a:r>
              <a:rPr lang="hr-HR" sz="1600" dirty="0"/>
              <a:t>Rezultat poslovanja, odnosno višak prihoda i primitaka raspoloživ u sljedećem razdoblju iznosi </a:t>
            </a:r>
            <a:r>
              <a:rPr lang="hr-HR" sz="1600" b="1" dirty="0"/>
              <a:t>3.939.414,34 </a:t>
            </a:r>
            <a:r>
              <a:rPr lang="hr-HR" sz="1600" dirty="0"/>
              <a:t>eura, od čega se na Županiju odnosi višak prihoda i primitaka u iznosu od  </a:t>
            </a:r>
            <a:r>
              <a:rPr lang="hr-HR" sz="1600" b="1" dirty="0"/>
              <a:t>12.269.238,04</a:t>
            </a:r>
            <a:r>
              <a:rPr lang="hr-HR" sz="1600" dirty="0"/>
              <a:t> eura, a na proračunske korisnike manjak prihoda i primitaka u iznosu od </a:t>
            </a:r>
            <a:r>
              <a:rPr lang="hr-HR" sz="1600" b="1" dirty="0"/>
              <a:t>8.329.823,70 </a:t>
            </a:r>
            <a:r>
              <a:rPr lang="hr-HR" sz="1600" dirty="0"/>
              <a:t>eura.</a:t>
            </a:r>
          </a:p>
          <a:p>
            <a:pPr algn="just"/>
            <a:endParaRPr lang="hr-HR" sz="1600" dirty="0">
              <a:solidFill>
                <a:srgbClr val="FF0000"/>
              </a:solidFill>
            </a:endParaRPr>
          </a:p>
          <a:p>
            <a:pPr algn="just"/>
            <a:r>
              <a:rPr lang="hr-HR" sz="1600" dirty="0"/>
              <a:t>Ukupni višak prihoda i primitaka u Proračunu Dubrovačko neretvanske županije za 2025. (bez PK) u iznosu od </a:t>
            </a:r>
            <a:r>
              <a:rPr lang="hr-HR" sz="1600" b="1" dirty="0"/>
              <a:t>12.269.238,04 </a:t>
            </a:r>
            <a:r>
              <a:rPr lang="hr-HR" sz="1600" dirty="0"/>
              <a:t>eura raspoređuje se Odlukom o raspodjeli rezultata koja se evidentira I. Izmjenama i dopunama proračuna za 2026. godinu. </a:t>
            </a:r>
          </a:p>
        </p:txBody>
      </p:sp>
      <p:sp>
        <p:nvSpPr>
          <p:cNvPr id="2" name="Scroll: Vertical 1">
            <a:extLst>
              <a:ext uri="{FF2B5EF4-FFF2-40B4-BE49-F238E27FC236}">
                <a16:creationId xmlns:a16="http://schemas.microsoft.com/office/drawing/2014/main" id="{52D1CD75-A0C2-0412-CF14-6ED9AC6D3916}"/>
              </a:ext>
            </a:extLst>
          </p:cNvPr>
          <p:cNvSpPr/>
          <p:nvPr/>
        </p:nvSpPr>
        <p:spPr>
          <a:xfrm rot="5400000">
            <a:off x="5700305" y="-673299"/>
            <a:ext cx="791390" cy="3615070"/>
          </a:xfrm>
          <a:prstGeom prst="vertic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r-HR" sz="1801" b="1" dirty="0">
                <a:solidFill>
                  <a:schemeClr val="tx1"/>
                </a:solidFill>
              </a:rPr>
              <a:t>Rezultat poslovanja za 2025.</a:t>
            </a:r>
            <a:endParaRPr lang="en-US" sz="1801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497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B28D77-729F-6196-C1B3-602960A8C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DFA26-B785-FC87-9D7B-C494B13CE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499534"/>
            <a:ext cx="10772775" cy="4685026"/>
          </a:xfrm>
        </p:spPr>
        <p:txBody>
          <a:bodyPr>
            <a:normAutofit/>
          </a:bodyPr>
          <a:lstStyle/>
          <a:p>
            <a:pPr algn="ctr"/>
            <a:r>
              <a:rPr lang="hr-HR" sz="20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Informacije</a:t>
            </a:r>
            <a:br>
              <a:rPr lang="hr-HR" sz="16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br>
              <a:rPr lang="hr-HR" sz="16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br>
              <a:rPr lang="hr-HR" sz="140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hr-HR" sz="140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web-stranica Dubrovačko neretvanske županije</a:t>
            </a:r>
            <a:br>
              <a:rPr lang="hr-HR" sz="140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br>
              <a:rPr lang="hr-HR" sz="140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hr-HR" sz="16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  <a:hlinkClick r:id="rId2"/>
              </a:rPr>
              <a:t>www.dnz.hr</a:t>
            </a:r>
            <a:br>
              <a:rPr lang="hr-HR" sz="16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br>
              <a:rPr lang="hr-HR" sz="1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br>
              <a:rPr lang="hr-HR" sz="1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hr-HR" sz="1401" dirty="0">
                <a:solidFill>
                  <a:schemeClr val="tx1"/>
                </a:solidFill>
                <a:latin typeface="+mn-lt"/>
              </a:rPr>
              <a:t>Na  navedenoj  web  stranici  mogu  se  naći  kontakt  telefoni  i  e-mail  adrese  pročelnika  Dubrovačko-neretvanske  županije  po  upravnim  tijelima  kao  i  kontakt  podaci  župana  i  njegovog  zamjenika.</a:t>
            </a:r>
            <a:br>
              <a:rPr lang="en-US" sz="1401" dirty="0">
                <a:solidFill>
                  <a:schemeClr val="tx1"/>
                </a:solidFill>
                <a:latin typeface="+mn-lt"/>
              </a:rPr>
            </a:br>
            <a:r>
              <a:rPr lang="hr-HR" sz="1401" dirty="0">
                <a:solidFill>
                  <a:schemeClr val="tx1"/>
                </a:solidFill>
                <a:latin typeface="+mn-lt"/>
              </a:rPr>
              <a:t> </a:t>
            </a:r>
            <a:br>
              <a:rPr lang="en-US" sz="1401" dirty="0">
                <a:solidFill>
                  <a:schemeClr val="tx1"/>
                </a:solidFill>
                <a:latin typeface="+mn-lt"/>
              </a:rPr>
            </a:br>
            <a:br>
              <a:rPr lang="en-US" sz="1401" dirty="0">
                <a:solidFill>
                  <a:schemeClr val="tx1"/>
                </a:solidFill>
                <a:latin typeface="+mn-lt"/>
              </a:rPr>
            </a:br>
            <a:r>
              <a:rPr lang="hr-HR" sz="1401" dirty="0">
                <a:solidFill>
                  <a:schemeClr val="tx1"/>
                </a:solidFill>
                <a:latin typeface="+mn-lt"/>
              </a:rPr>
              <a:t>G</a:t>
            </a:r>
            <a:r>
              <a:rPr lang="en-US" sz="1401" dirty="0" err="1">
                <a:solidFill>
                  <a:schemeClr val="tx1"/>
                </a:solidFill>
                <a:latin typeface="+mn-lt"/>
              </a:rPr>
              <a:t>odišnji</a:t>
            </a:r>
            <a:r>
              <a:rPr lang="en-US" sz="140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401" dirty="0" err="1">
                <a:solidFill>
                  <a:schemeClr val="tx1"/>
                </a:solidFill>
                <a:latin typeface="+mn-lt"/>
              </a:rPr>
              <a:t>izvještaj</a:t>
            </a:r>
            <a:r>
              <a:rPr lang="en-US" sz="1401" dirty="0">
                <a:solidFill>
                  <a:schemeClr val="tx1"/>
                </a:solidFill>
                <a:latin typeface="+mn-lt"/>
              </a:rPr>
              <a:t> o izvršenju Proračuna se </a:t>
            </a:r>
            <a:r>
              <a:rPr lang="en-US" sz="1401" dirty="0" err="1">
                <a:solidFill>
                  <a:schemeClr val="tx1"/>
                </a:solidFill>
                <a:latin typeface="+mn-lt"/>
              </a:rPr>
              <a:t>javno</a:t>
            </a:r>
            <a:r>
              <a:rPr lang="en-US" sz="140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401" dirty="0" err="1">
                <a:solidFill>
                  <a:schemeClr val="tx1"/>
                </a:solidFill>
                <a:latin typeface="+mn-lt"/>
              </a:rPr>
              <a:t>objavljuje</a:t>
            </a:r>
            <a:r>
              <a:rPr lang="en-US" sz="1401" dirty="0">
                <a:solidFill>
                  <a:schemeClr val="tx1"/>
                </a:solidFill>
                <a:latin typeface="+mn-lt"/>
              </a:rPr>
              <a:t> u </a:t>
            </a:r>
            <a:r>
              <a:rPr lang="en-US" sz="1401" dirty="0" err="1">
                <a:solidFill>
                  <a:schemeClr val="tx1"/>
                </a:solidFill>
                <a:latin typeface="+mn-lt"/>
              </a:rPr>
              <a:t>Službenom</a:t>
            </a:r>
            <a:r>
              <a:rPr lang="en-US" sz="140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401" dirty="0" err="1">
                <a:solidFill>
                  <a:schemeClr val="tx1"/>
                </a:solidFill>
                <a:latin typeface="+mn-lt"/>
              </a:rPr>
              <a:t>glasniku</a:t>
            </a:r>
            <a:r>
              <a:rPr lang="en-US" sz="1401" dirty="0">
                <a:solidFill>
                  <a:schemeClr val="tx1"/>
                </a:solidFill>
                <a:latin typeface="+mn-lt"/>
              </a:rPr>
              <a:t> Dubrovačko-neretvanske županije </a:t>
            </a:r>
            <a:r>
              <a:rPr lang="en-US" sz="1401" dirty="0" err="1">
                <a:solidFill>
                  <a:schemeClr val="tx1"/>
                </a:solidFill>
                <a:latin typeface="+mn-lt"/>
              </a:rPr>
              <a:t>i</a:t>
            </a:r>
            <a:r>
              <a:rPr lang="en-US" sz="140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401" dirty="0" err="1">
                <a:solidFill>
                  <a:schemeClr val="tx1"/>
                </a:solidFill>
                <a:latin typeface="+mn-lt"/>
              </a:rPr>
              <a:t>na</a:t>
            </a:r>
            <a:r>
              <a:rPr lang="en-US" sz="140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401" dirty="0" err="1">
                <a:solidFill>
                  <a:schemeClr val="tx1"/>
                </a:solidFill>
                <a:latin typeface="+mn-lt"/>
              </a:rPr>
              <a:t>mrežnim</a:t>
            </a:r>
            <a:r>
              <a:rPr lang="en-US" sz="140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401" dirty="0" err="1">
                <a:solidFill>
                  <a:schemeClr val="tx1"/>
                </a:solidFill>
                <a:latin typeface="+mn-lt"/>
              </a:rPr>
              <a:t>stranicama</a:t>
            </a:r>
            <a:r>
              <a:rPr lang="en-US" sz="1401" dirty="0">
                <a:solidFill>
                  <a:schemeClr val="tx1"/>
                </a:solidFill>
                <a:latin typeface="+mn-lt"/>
              </a:rPr>
              <a:t> županije.</a:t>
            </a:r>
            <a:br>
              <a:rPr lang="hr-HR" sz="1401" dirty="0">
                <a:solidFill>
                  <a:schemeClr val="tx1"/>
                </a:solidFill>
                <a:latin typeface="+mn-lt"/>
              </a:rPr>
            </a:br>
            <a:br>
              <a:rPr lang="hr-HR" sz="1401" dirty="0">
                <a:solidFill>
                  <a:schemeClr val="tx1"/>
                </a:solidFill>
                <a:latin typeface="+mn-lt"/>
              </a:rPr>
            </a:br>
            <a:br>
              <a:rPr lang="hr-HR" sz="1401" u="sng" dirty="0">
                <a:solidFill>
                  <a:schemeClr val="tx1"/>
                </a:solidFill>
                <a:latin typeface="+mn-lt"/>
              </a:rPr>
            </a:br>
            <a:r>
              <a:rPr lang="hr-HR" sz="1401" dirty="0">
                <a:solidFill>
                  <a:schemeClr val="tx1"/>
                </a:solidFill>
                <a:latin typeface="+mn-lt"/>
              </a:rPr>
              <a:t>Temeljem naputka ministra financija na našim web stranicama objavljena je i transparentnost proračuna  i Otvoreni proračun</a:t>
            </a:r>
            <a:br>
              <a:rPr lang="hr-HR" sz="1401" dirty="0">
                <a:solidFill>
                  <a:schemeClr val="tx1"/>
                </a:solidFill>
                <a:latin typeface="+mn-lt"/>
              </a:rPr>
            </a:br>
            <a:br>
              <a:rPr lang="hr-HR" sz="1401" dirty="0">
                <a:solidFill>
                  <a:schemeClr val="tx1"/>
                </a:solidFill>
                <a:latin typeface="+mn-lt"/>
              </a:rPr>
            </a:br>
            <a:r>
              <a:rPr lang="hr-HR" sz="1401" dirty="0">
                <a:solidFill>
                  <a:schemeClr val="tx1"/>
                </a:solidFill>
                <a:latin typeface="+mn-lt"/>
                <a:hlinkClick r:id="rId3"/>
              </a:rPr>
              <a:t>https://transparentno.dubrovackoneretvanska.otvorenazupanija.hr/isplate/sc-isplate</a:t>
            </a:r>
            <a:br>
              <a:rPr lang="hr-HR" sz="1401" u="sng" dirty="0">
                <a:solidFill>
                  <a:schemeClr val="tx1"/>
                </a:solidFill>
                <a:latin typeface="+mn-lt"/>
              </a:rPr>
            </a:br>
            <a:br>
              <a:rPr lang="en-US" sz="1200" dirty="0"/>
            </a:br>
            <a:endParaRPr lang="en-US" sz="1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Picture 4" descr="https://upload.wikimedia.org/wikipedia/hr/4/44/Dubrova%C4%8Dko-neretvanska_%C5%BEupanija_%28grb%29.gif">
            <a:extLst>
              <a:ext uri="{FF2B5EF4-FFF2-40B4-BE49-F238E27FC236}">
                <a16:creationId xmlns:a16="http://schemas.microsoft.com/office/drawing/2014/main" id="{1B95EA90-67BC-2964-2D74-076535DC381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823" y="5926036"/>
            <a:ext cx="848361" cy="8648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173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7B7B5B-5D8A-AAE7-523F-EBD4DC3C8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C1017-543C-5567-5D48-EF6D7699D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" y="4"/>
            <a:ext cx="12191998" cy="6858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2800" b="1" dirty="0">
                <a:latin typeface="+mn-lt"/>
              </a:rPr>
              <a:t>Hvala na pažnji!</a:t>
            </a:r>
            <a:br>
              <a:rPr lang="hr-HR" sz="2800" dirty="0">
                <a:latin typeface="+mn-lt"/>
              </a:rPr>
            </a:br>
            <a:br>
              <a:rPr lang="hr-HR" sz="2800" dirty="0">
                <a:latin typeface="+mn-lt"/>
              </a:rPr>
            </a:br>
            <a:br>
              <a:rPr lang="hr-HR" sz="2800" dirty="0">
                <a:latin typeface="+mn-lt"/>
              </a:rPr>
            </a:br>
            <a:br>
              <a:rPr lang="hr-HR" sz="2800" dirty="0">
                <a:latin typeface="+mn-lt"/>
              </a:rPr>
            </a:b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E05379F4-6360-6399-FBE3-84392CA806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758" y="2996496"/>
            <a:ext cx="3028949" cy="15659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433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8E913-B57E-6665-0854-F1B588B9C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553" y="2483224"/>
            <a:ext cx="11062829" cy="1730188"/>
          </a:xfrm>
        </p:spPr>
        <p:txBody>
          <a:bodyPr>
            <a:normAutofit/>
          </a:bodyPr>
          <a:lstStyle/>
          <a:p>
            <a:endParaRPr lang="hr-HR" sz="14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14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14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14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14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14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14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099880-64D0-4E02-AC32-FE2002336398}"/>
              </a:ext>
            </a:extLst>
          </p:cNvPr>
          <p:cNvSpPr txBox="1"/>
          <p:nvPr/>
        </p:nvSpPr>
        <p:spPr>
          <a:xfrm>
            <a:off x="564585" y="358168"/>
            <a:ext cx="1066876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hr-HR" sz="1800" b="1" dirty="0"/>
              <a:t>Ukupno iskazani prihodi i primici te rashodi i izdaci </a:t>
            </a:r>
            <a:r>
              <a:rPr lang="hr-HR" b="1" dirty="0"/>
              <a:t>odnose se </a:t>
            </a:r>
            <a:r>
              <a:rPr lang="hr-HR" sz="1800" b="1" dirty="0"/>
              <a:t> na Županiju i </a:t>
            </a:r>
            <a:r>
              <a:rPr lang="hr-HR" b="1" dirty="0"/>
              <a:t>57</a:t>
            </a:r>
            <a:r>
              <a:rPr lang="hr-HR" sz="1800" b="1" dirty="0"/>
              <a:t> proračunskih korisnika.</a:t>
            </a:r>
          </a:p>
          <a:p>
            <a:pPr marL="0" indent="0" algn="ctr">
              <a:buNone/>
            </a:pPr>
            <a:endParaRPr lang="hr-HR" b="1" dirty="0"/>
          </a:p>
          <a:p>
            <a:pPr marL="0" indent="0" algn="ctr">
              <a:buNone/>
            </a:pPr>
            <a:endParaRPr lang="hr-HR" sz="1800" b="1" dirty="0"/>
          </a:p>
          <a:p>
            <a:pPr marL="0" indent="0" algn="ctr">
              <a:buNone/>
            </a:pPr>
            <a:endParaRPr lang="hr-HR" b="1" dirty="0"/>
          </a:p>
          <a:p>
            <a:pPr marL="0" indent="0" algn="just">
              <a:buNone/>
            </a:pPr>
            <a:endParaRPr lang="hr-H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A95837-3DC6-4596-0F16-0C02B509E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618" y="1123636"/>
            <a:ext cx="6207252" cy="50231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01BD99-FCC4-C4CA-AFCD-5846EB1B6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291" y="1123636"/>
            <a:ext cx="6207252" cy="31638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579B779-70F3-D9E4-B013-B8E30C2659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1291" y="4639818"/>
            <a:ext cx="6207252" cy="9311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AD06EF6-41D5-5AB0-22D3-E9E3E46112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5837" y="1070028"/>
            <a:ext cx="6207252" cy="167487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F3DB312-CDAF-F982-58E2-8FBB732F44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0403" y="3206630"/>
            <a:ext cx="6207252" cy="7452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D194948-C170-353C-EF83-D3C9EF9B19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9243" y="5923340"/>
            <a:ext cx="853514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68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71862D-3EFA-3BFF-6DCD-B0770CD1E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upload.wikimedia.org/wikipedia/hr/4/44/Dubrova%C4%8Dko-neretvanska_%C5%BEupanija_%28grb%29.gif">
            <a:extLst>
              <a:ext uri="{FF2B5EF4-FFF2-40B4-BE49-F238E27FC236}">
                <a16:creationId xmlns:a16="http://schemas.microsoft.com/office/drawing/2014/main" id="{440496CF-FF05-070B-FDA7-F761883D9E4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823" y="5926036"/>
            <a:ext cx="848361" cy="86486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D82ECB7-ED8A-A2FA-46E1-8C4D9A4E6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8" y="415638"/>
            <a:ext cx="10753724" cy="5097397"/>
          </a:xfrm>
          <a:noFill/>
          <a:ln>
            <a:noFill/>
          </a:ln>
        </p:spPr>
        <p:txBody>
          <a:bodyPr>
            <a:normAutofit/>
          </a:bodyPr>
          <a:lstStyle/>
          <a:p>
            <a:endParaRPr lang="hr-HR" sz="4800"/>
          </a:p>
          <a:p>
            <a:pPr lvl="0"/>
            <a:endParaRPr lang="en-US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2D0EB1-C12E-B82A-1940-C99FB16FECE0}"/>
              </a:ext>
            </a:extLst>
          </p:cNvPr>
          <p:cNvSpPr txBox="1"/>
          <p:nvPr/>
        </p:nvSpPr>
        <p:spPr>
          <a:xfrm>
            <a:off x="577538" y="304806"/>
            <a:ext cx="10753724" cy="75495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435">
              <a:lnSpc>
                <a:spcPct val="120000"/>
              </a:lnSpc>
              <a:spcBef>
                <a:spcPts val="1300"/>
              </a:spcBef>
              <a:defRPr/>
            </a:pPr>
            <a:endParaRPr lang="hr-HR" sz="1600" b="1" dirty="0">
              <a:solidFill>
                <a:prstClr val="black">
                  <a:lumMod val="85000"/>
                  <a:lumOff val="15000"/>
                </a:prstClr>
              </a:solidFill>
              <a:latin typeface="Calibri Light" panose="020F0302020204030204"/>
            </a:endParaRPr>
          </a:p>
          <a:p>
            <a:pPr algn="just" defTabSz="914435">
              <a:lnSpc>
                <a:spcPct val="120000"/>
              </a:lnSpc>
              <a:spcBef>
                <a:spcPts val="1300"/>
              </a:spcBef>
              <a:defRPr/>
            </a:pPr>
            <a:r>
              <a:rPr lang="hr-HR" sz="1600" b="1" dirty="0">
                <a:latin typeface="Calibri Light" panose="020F0302020204030204"/>
              </a:rPr>
              <a:t>Proračun Dubrovačko neretvanske-županije</a:t>
            </a:r>
            <a:r>
              <a:rPr lang="hr-HR" sz="1600" dirty="0">
                <a:latin typeface="Calibri Light" panose="020F0302020204030204"/>
              </a:rPr>
              <a:t> za 2025. godinu s projekcijama za 2026. i 2027. godinu donesen je u prosincu 2024. Visina planiranih sredstava za financiranje javnih rashoda Dubrovačko-neretvanske županije u 2025. godini planom proračuna utvrđena je na iznos od </a:t>
            </a:r>
            <a:r>
              <a:rPr lang="hr-HR" sz="1600" b="1" dirty="0">
                <a:latin typeface="Calibri Light" panose="020F0302020204030204"/>
              </a:rPr>
              <a:t>189.667.000,00 eura</a:t>
            </a:r>
            <a:r>
              <a:rPr lang="hr-HR" sz="1600" dirty="0">
                <a:latin typeface="Calibri Light" panose="020F0302020204030204"/>
              </a:rPr>
              <a:t>.</a:t>
            </a:r>
          </a:p>
          <a:p>
            <a:pPr algn="just" defTabSz="914435">
              <a:lnSpc>
                <a:spcPct val="120000"/>
              </a:lnSpc>
              <a:spcBef>
                <a:spcPts val="1300"/>
              </a:spcBef>
              <a:defRPr/>
            </a:pPr>
            <a:r>
              <a:rPr lang="hr-HR" sz="1600" dirty="0">
                <a:latin typeface="Calibri Light" panose="020F0302020204030204"/>
              </a:rPr>
              <a:t>Prvim izmjenama i dopunama proračuna visina planiranih sredstava je povećana na </a:t>
            </a:r>
            <a:r>
              <a:rPr lang="hr-HR" sz="1600" b="1" dirty="0">
                <a:latin typeface="Calibri Light" panose="020F0302020204030204"/>
              </a:rPr>
              <a:t>206.200.000,00 eura, </a:t>
            </a:r>
            <a:r>
              <a:rPr lang="hr-HR" sz="1600" dirty="0">
                <a:latin typeface="Calibri Light" panose="020F0302020204030204"/>
              </a:rPr>
              <a:t>a drugim izmjenama i dopunama proračuna visina planiranih sredstava je smanjena na </a:t>
            </a:r>
            <a:r>
              <a:rPr lang="hr-HR" sz="1600" b="1" dirty="0">
                <a:latin typeface="Calibri Light" panose="020F0302020204030204"/>
              </a:rPr>
              <a:t>203.482.000,00 eura.</a:t>
            </a:r>
          </a:p>
          <a:p>
            <a:pPr algn="just" defTabSz="914435">
              <a:lnSpc>
                <a:spcPct val="120000"/>
              </a:lnSpc>
              <a:spcBef>
                <a:spcPts val="1300"/>
              </a:spcBef>
              <a:defRPr/>
            </a:pPr>
            <a:endParaRPr lang="hr-HR" sz="1000" b="1" dirty="0">
              <a:latin typeface="Calibri Light" panose="020F0302020204030204"/>
            </a:endParaRPr>
          </a:p>
          <a:p>
            <a:pPr algn="just">
              <a:tabLst>
                <a:tab pos="457200" algn="l"/>
              </a:tabLst>
            </a:pPr>
            <a:r>
              <a:rPr lang="hr-HR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Razlozi donošenja I. i II.  izmjena i dopuna proračuna su:</a:t>
            </a:r>
          </a:p>
          <a:p>
            <a:pPr algn="just">
              <a:tabLst>
                <a:tab pos="457200" algn="l"/>
              </a:tabLst>
            </a:pPr>
            <a:endParaRPr lang="hr-HR" sz="16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  <a:tabLst>
                <a:tab pos="457200" algn="l"/>
              </a:tabLst>
            </a:pPr>
            <a:r>
              <a:rPr lang="hr-HR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uvođenje rezultata poslovanja po Godišnjem izvještaju o izvršenju proračuna DNŽ za 2024. godinu,</a:t>
            </a:r>
            <a:endParaRPr lang="hr-HR" sz="16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  <a:tabLst>
                <a:tab pos="457200" algn="l"/>
              </a:tabLst>
            </a:pPr>
            <a:r>
              <a:rPr lang="hr-HR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izmjene i dopune u dijelu decentraliziranih funkcija sukladno odlukama o minimalnim financijskim standardima, a u skladu s Uredbom Vlade RH i osiguranim sredstvima u Državnom proračunu,</a:t>
            </a:r>
            <a:endParaRPr lang="hr-HR" sz="16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  <a:tabLst>
                <a:tab pos="457200" algn="l"/>
              </a:tabLst>
            </a:pPr>
            <a:r>
              <a:rPr lang="hr-HR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izmjene i dopune po EU i drugim projektima iskazani po izvorima financiranja i rashodima po vrsti troška,</a:t>
            </a:r>
            <a:endParaRPr lang="hr-HR" sz="16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  <a:tabLst>
                <a:tab pos="457200" algn="l"/>
              </a:tabLst>
            </a:pPr>
            <a:r>
              <a:rPr lang="hr-HR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preraspodjele sredstava između organizacijskih jedinica, programa, aktivnosti i projekata,</a:t>
            </a:r>
            <a:endParaRPr lang="hr-HR" sz="16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  <a:tabLst>
                <a:tab pos="457200" algn="l"/>
              </a:tabLst>
            </a:pPr>
            <a:r>
              <a:rPr lang="hr-HR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usklađivanje prihoda i primitaka te rashoda i izdataka s ekonomskim i ostalim proračunskim klasifikacijama</a:t>
            </a:r>
            <a:endParaRPr lang="hr-HR" sz="16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  <a:tabLst>
                <a:tab pos="457200" algn="l"/>
              </a:tabLst>
            </a:pPr>
            <a:r>
              <a:rPr lang="hr-HR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korekcija prihoda od poreza na dohodak, poreza od imovine, prihoda od imovine, prihoda od pristojbi i po posebnim propisima, te ostalih prihoda sukladno ostvarenju u proteklom razdoblju i procjeni ostvarenja do  kraja godine, te</a:t>
            </a:r>
            <a:endParaRPr lang="hr-HR" sz="16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  <a:tabLst>
                <a:tab pos="457200" algn="l"/>
              </a:tabLst>
            </a:pPr>
            <a:r>
              <a:rPr lang="hr-HR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ostale izmjene i dopune iz nadležnosti upravnih odjela.</a:t>
            </a:r>
            <a:endParaRPr lang="hr-HR" sz="1600" dirty="0">
              <a:effectLst/>
              <a:ea typeface="Times New Roman" panose="02020603050405020304" pitchFamily="18" charset="0"/>
            </a:endParaRPr>
          </a:p>
          <a:p>
            <a:pPr algn="just" defTabSz="914435">
              <a:lnSpc>
                <a:spcPct val="120000"/>
              </a:lnSpc>
              <a:spcBef>
                <a:spcPts val="1300"/>
              </a:spcBef>
              <a:defRPr/>
            </a:pPr>
            <a:endParaRPr lang="hr-HR" sz="1600" b="1" dirty="0">
              <a:latin typeface="Calibri Light" panose="020F0302020204030204"/>
            </a:endParaRPr>
          </a:p>
          <a:p>
            <a:pPr algn="just" defTabSz="914435">
              <a:lnSpc>
                <a:spcPct val="120000"/>
              </a:lnSpc>
              <a:spcBef>
                <a:spcPts val="1300"/>
              </a:spcBef>
              <a:defRPr/>
            </a:pPr>
            <a:endParaRPr lang="hr-HR" sz="1600" dirty="0">
              <a:latin typeface="Calibri Light" panose="020F0302020204030204"/>
            </a:endParaRPr>
          </a:p>
          <a:p>
            <a:pPr algn="just" defTabSz="914435">
              <a:lnSpc>
                <a:spcPct val="120000"/>
              </a:lnSpc>
              <a:spcBef>
                <a:spcPts val="1300"/>
              </a:spcBef>
              <a:defRPr/>
            </a:pPr>
            <a:endParaRPr lang="hr-HR" sz="1600" dirty="0">
              <a:solidFill>
                <a:srgbClr val="FF0000"/>
              </a:solidFill>
              <a:latin typeface="Calibri Light" panose="020F0302020204030204"/>
            </a:endParaRPr>
          </a:p>
          <a:p>
            <a:pPr algn="just" defTabSz="914435">
              <a:lnSpc>
                <a:spcPct val="120000"/>
              </a:lnSpc>
              <a:spcBef>
                <a:spcPts val="1300"/>
              </a:spcBef>
              <a:defRPr/>
            </a:pPr>
            <a:endParaRPr lang="hr-HR" sz="1600" dirty="0">
              <a:solidFill>
                <a:srgbClr val="FF0000"/>
              </a:solidFill>
              <a:latin typeface="Calibri Light" panose="020F0302020204030204"/>
            </a:endParaRPr>
          </a:p>
          <a:p>
            <a:pPr algn="just" defTabSz="914435">
              <a:lnSpc>
                <a:spcPct val="120000"/>
              </a:lnSpc>
              <a:spcBef>
                <a:spcPts val="1300"/>
              </a:spcBef>
              <a:defRPr/>
            </a:pPr>
            <a:endParaRPr lang="en-US" sz="1600" dirty="0">
              <a:solidFill>
                <a:prstClr val="black">
                  <a:lumMod val="85000"/>
                  <a:lumOff val="15000"/>
                </a:prstClr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67763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71862D-3EFA-3BFF-6DCD-B0770CD1E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upload.wikimedia.org/wikipedia/hr/4/44/Dubrova%C4%8Dko-neretvanska_%C5%BEupanija_%28grb%29.gif">
            <a:extLst>
              <a:ext uri="{FF2B5EF4-FFF2-40B4-BE49-F238E27FC236}">
                <a16:creationId xmlns:a16="http://schemas.microsoft.com/office/drawing/2014/main" id="{440496CF-FF05-070B-FDA7-F761883D9E4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823" y="5926036"/>
            <a:ext cx="848361" cy="86486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D82ECB7-ED8A-A2FA-46E1-8C4D9A4E6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8" y="415638"/>
            <a:ext cx="10753724" cy="5097397"/>
          </a:xfrm>
          <a:noFill/>
          <a:ln>
            <a:noFill/>
          </a:ln>
        </p:spPr>
        <p:txBody>
          <a:bodyPr>
            <a:normAutofit/>
          </a:bodyPr>
          <a:lstStyle/>
          <a:p>
            <a:endParaRPr lang="hr-HR" sz="4800"/>
          </a:p>
          <a:p>
            <a:pPr lvl="0"/>
            <a:endParaRPr lang="en-US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2D0EB1-C12E-B82A-1940-C99FB16FECE0}"/>
              </a:ext>
            </a:extLst>
          </p:cNvPr>
          <p:cNvSpPr txBox="1"/>
          <p:nvPr/>
        </p:nvSpPr>
        <p:spPr>
          <a:xfrm>
            <a:off x="676658" y="1308729"/>
            <a:ext cx="10188569" cy="5598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435">
              <a:lnSpc>
                <a:spcPct val="120000"/>
              </a:lnSpc>
              <a:spcBef>
                <a:spcPts val="1300"/>
              </a:spcBef>
              <a:defRPr/>
            </a:pPr>
            <a:r>
              <a:rPr lang="hr-HR" sz="1600" b="1" dirty="0"/>
              <a:t>Proračun Dubrovačko neretvanske-županije </a:t>
            </a:r>
            <a:r>
              <a:rPr lang="hr-HR" sz="1600" dirty="0"/>
              <a:t>za razdoblje siječanj-prosinac 2025. godine ostvaren je u iznosu od </a:t>
            </a:r>
            <a:r>
              <a:rPr lang="hr-HR" sz="1600" b="1" dirty="0"/>
              <a:t>169.103.051,13 eura, </a:t>
            </a:r>
            <a:r>
              <a:rPr lang="hr-HR" sz="1600" dirty="0"/>
              <a:t>a sastoji se od županijskog dijela proračuna te vlastitih i ostalih prihoda i primitaka proračunskih korisnika.</a:t>
            </a:r>
          </a:p>
          <a:p>
            <a:pPr algn="just" defTabSz="914435">
              <a:lnSpc>
                <a:spcPct val="120000"/>
              </a:lnSpc>
              <a:spcBef>
                <a:spcPts val="1300"/>
              </a:spcBef>
              <a:defRPr/>
            </a:pPr>
            <a:endParaRPr lang="hr-HR" sz="1600" dirty="0"/>
          </a:p>
          <a:p>
            <a:pPr algn="just" defTabSz="914435">
              <a:lnSpc>
                <a:spcPct val="120000"/>
              </a:lnSpc>
              <a:spcBef>
                <a:spcPts val="1300"/>
              </a:spcBef>
              <a:defRPr/>
            </a:pPr>
            <a:r>
              <a:rPr lang="hr-HR" sz="1600" dirty="0"/>
              <a:t>Raspoloživa sredstva </a:t>
            </a:r>
            <a:r>
              <a:rPr lang="hr-HR" sz="1600" b="1" dirty="0"/>
              <a:t>županijskog dijela proračuna </a:t>
            </a:r>
            <a:r>
              <a:rPr lang="hr-HR" sz="1600" dirty="0"/>
              <a:t>za razdoblje siječanj-prosinac 2025. godine ostvarena su u iznosu od </a:t>
            </a:r>
            <a:r>
              <a:rPr lang="hr-HR" sz="1600" b="1" dirty="0"/>
              <a:t>62.649.789,31 eura.</a:t>
            </a:r>
          </a:p>
          <a:p>
            <a:pPr algn="just" defTabSz="914435">
              <a:lnSpc>
                <a:spcPct val="120000"/>
              </a:lnSpc>
              <a:spcBef>
                <a:spcPts val="1300"/>
              </a:spcBef>
              <a:defRPr/>
            </a:pPr>
            <a:endParaRPr lang="hr-HR" sz="1600" b="1" dirty="0"/>
          </a:p>
          <a:p>
            <a:pPr algn="just" defTabSz="914435">
              <a:lnSpc>
                <a:spcPct val="120000"/>
              </a:lnSpc>
              <a:spcBef>
                <a:spcPts val="1300"/>
              </a:spcBef>
              <a:defRPr/>
            </a:pPr>
            <a:r>
              <a:rPr lang="hr-HR" sz="1600" dirty="0"/>
              <a:t>Raspoloživa sredstva </a:t>
            </a:r>
            <a:r>
              <a:rPr lang="hr-HR" sz="1600" b="1" dirty="0"/>
              <a:t>proračunskih korisnika </a:t>
            </a:r>
            <a:r>
              <a:rPr lang="hr-HR" sz="1600" dirty="0"/>
              <a:t>za razdoblje siječanj-prosinac 2025. godine ostvarena su u iznosu od </a:t>
            </a:r>
            <a:r>
              <a:rPr lang="hr-HR" sz="1600" b="1" dirty="0"/>
              <a:t>106.453.26182 eura.</a:t>
            </a:r>
          </a:p>
          <a:p>
            <a:pPr algn="just" defTabSz="914435">
              <a:lnSpc>
                <a:spcPct val="120000"/>
              </a:lnSpc>
              <a:spcBef>
                <a:spcPts val="1300"/>
              </a:spcBef>
              <a:defRPr/>
            </a:pPr>
            <a:endParaRPr lang="hr-HR" sz="1000" b="1" dirty="0"/>
          </a:p>
          <a:p>
            <a:pPr algn="just" defTabSz="914435">
              <a:lnSpc>
                <a:spcPct val="120000"/>
              </a:lnSpc>
              <a:spcBef>
                <a:spcPts val="1300"/>
              </a:spcBef>
              <a:defRPr/>
            </a:pPr>
            <a:endParaRPr lang="hr-HR" sz="1600" b="1" dirty="0"/>
          </a:p>
          <a:p>
            <a:pPr algn="just" defTabSz="914435">
              <a:lnSpc>
                <a:spcPct val="120000"/>
              </a:lnSpc>
              <a:spcBef>
                <a:spcPts val="1300"/>
              </a:spcBef>
              <a:defRPr/>
            </a:pPr>
            <a:endParaRPr lang="hr-HR" sz="1600" dirty="0">
              <a:solidFill>
                <a:srgbClr val="FF0000"/>
              </a:solidFill>
              <a:latin typeface="Calibri Light" panose="020F0302020204030204"/>
            </a:endParaRPr>
          </a:p>
          <a:p>
            <a:pPr algn="just" defTabSz="914435">
              <a:lnSpc>
                <a:spcPct val="120000"/>
              </a:lnSpc>
              <a:spcBef>
                <a:spcPts val="1300"/>
              </a:spcBef>
              <a:defRPr/>
            </a:pPr>
            <a:endParaRPr lang="hr-HR" sz="1600" dirty="0">
              <a:solidFill>
                <a:srgbClr val="FF0000"/>
              </a:solidFill>
              <a:latin typeface="Calibri Light" panose="020F0302020204030204"/>
            </a:endParaRPr>
          </a:p>
          <a:p>
            <a:pPr algn="just" defTabSz="914435">
              <a:lnSpc>
                <a:spcPct val="120000"/>
              </a:lnSpc>
              <a:spcBef>
                <a:spcPts val="1300"/>
              </a:spcBef>
              <a:defRPr/>
            </a:pPr>
            <a:endParaRPr lang="en-US" sz="1600" dirty="0">
              <a:solidFill>
                <a:prstClr val="black">
                  <a:lumMod val="85000"/>
                  <a:lumOff val="15000"/>
                </a:prstClr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08282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71862D-3EFA-3BFF-6DCD-B0770CD1E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upload.wikimedia.org/wikipedia/hr/4/44/Dubrova%C4%8Dko-neretvanska_%C5%BEupanija_%28grb%29.gif">
            <a:extLst>
              <a:ext uri="{FF2B5EF4-FFF2-40B4-BE49-F238E27FC236}">
                <a16:creationId xmlns:a16="http://schemas.microsoft.com/office/drawing/2014/main" id="{440496CF-FF05-070B-FDA7-F761883D9E4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823" y="5926036"/>
            <a:ext cx="848361" cy="86486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D82ECB7-ED8A-A2FA-46E1-8C4D9A4E6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8" y="415638"/>
            <a:ext cx="10753724" cy="5097397"/>
          </a:xfrm>
          <a:noFill/>
          <a:ln>
            <a:noFill/>
          </a:ln>
        </p:spPr>
        <p:txBody>
          <a:bodyPr>
            <a:normAutofit/>
          </a:bodyPr>
          <a:lstStyle/>
          <a:p>
            <a:endParaRPr lang="hr-HR" sz="4800" dirty="0"/>
          </a:p>
          <a:p>
            <a:pPr lvl="0" algn="just"/>
            <a:endParaRPr lang="en-US" sz="1200" dirty="0"/>
          </a:p>
          <a:p>
            <a:r>
              <a:rPr lang="hr-HR" b="1" dirty="0"/>
              <a:t> </a:t>
            </a:r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269C44-289D-6415-9E36-058D590A4444}"/>
              </a:ext>
            </a:extLst>
          </p:cNvPr>
          <p:cNvSpPr txBox="1"/>
          <p:nvPr/>
        </p:nvSpPr>
        <p:spPr>
          <a:xfrm>
            <a:off x="493059" y="144636"/>
            <a:ext cx="1133138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hr-HR" sz="1800" b="1" dirty="0">
              <a:solidFill>
                <a:srgbClr val="FF0000"/>
              </a:solidFill>
            </a:endParaRPr>
          </a:p>
          <a:p>
            <a:pPr algn="just"/>
            <a:endParaRPr lang="hr-HR" sz="1600" b="1" dirty="0"/>
          </a:p>
          <a:p>
            <a:pPr algn="just"/>
            <a:endParaRPr lang="hr-HR" sz="1600" b="1" dirty="0"/>
          </a:p>
          <a:p>
            <a:pPr algn="just"/>
            <a:r>
              <a:rPr lang="hr-HR" sz="1600" b="1" dirty="0"/>
              <a:t>Ukupni prihodi i primici</a:t>
            </a:r>
            <a:r>
              <a:rPr lang="hr-HR" sz="1600" dirty="0"/>
              <a:t> su ostvareni u iznosu od </a:t>
            </a:r>
            <a:r>
              <a:rPr lang="hr-HR" sz="1600" b="1" dirty="0"/>
              <a:t>156.394.717,55</a:t>
            </a:r>
            <a:r>
              <a:rPr lang="hr-HR" sz="1600" dirty="0"/>
              <a:t> eura, što je 17,8 </a:t>
            </a:r>
            <a:r>
              <a:rPr lang="hr-HR" sz="1600" dirty="0" err="1"/>
              <a:t>mil</a:t>
            </a:r>
            <a:r>
              <a:rPr lang="hr-HR" sz="1600" dirty="0"/>
              <a:t>. eura ili 12,83% više od ostvarenja u 2024. godini  odnosno 81,97% od plana. </a:t>
            </a:r>
          </a:p>
          <a:p>
            <a:pPr marL="0" indent="0" algn="just">
              <a:buNone/>
            </a:pPr>
            <a:endParaRPr lang="hr-HR" sz="1600" dirty="0"/>
          </a:p>
          <a:p>
            <a:pPr algn="just"/>
            <a:r>
              <a:rPr lang="hr-HR" sz="1600" dirty="0"/>
              <a:t>Od ukupno ostvarenih sredstava, </a:t>
            </a:r>
            <a:r>
              <a:rPr lang="hr-HR" sz="1600" b="1" dirty="0"/>
              <a:t>48.547.242,52 </a:t>
            </a:r>
            <a:r>
              <a:rPr lang="hr-HR" sz="1600" dirty="0"/>
              <a:t>eura ili 31,04% se odnosi na prihode i primitke  Županije, a </a:t>
            </a:r>
            <a:r>
              <a:rPr lang="hr-HR" sz="1600" b="1" dirty="0"/>
              <a:t>107.847.475,03</a:t>
            </a:r>
            <a:r>
              <a:rPr lang="hr-HR" sz="1600" dirty="0"/>
              <a:t> eura ili 68,96% na vlastite i namjenske prihode i primitke PK. </a:t>
            </a:r>
          </a:p>
          <a:p>
            <a:pPr marL="0" indent="0" algn="just">
              <a:buNone/>
            </a:pPr>
            <a:endParaRPr lang="hr-HR" sz="1800" dirty="0"/>
          </a:p>
        </p:txBody>
      </p:sp>
      <p:sp>
        <p:nvSpPr>
          <p:cNvPr id="4" name="Scroll: Vertical 3">
            <a:extLst>
              <a:ext uri="{FF2B5EF4-FFF2-40B4-BE49-F238E27FC236}">
                <a16:creationId xmlns:a16="http://schemas.microsoft.com/office/drawing/2014/main" id="{CB776B9E-6738-72F6-DF74-D9EA30A9145C}"/>
              </a:ext>
            </a:extLst>
          </p:cNvPr>
          <p:cNvSpPr/>
          <p:nvPr/>
        </p:nvSpPr>
        <p:spPr>
          <a:xfrm rot="5400000">
            <a:off x="5763057" y="-1265965"/>
            <a:ext cx="791390" cy="3615070"/>
          </a:xfrm>
          <a:prstGeom prst="vertic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r-HR" sz="1801" b="1" dirty="0">
                <a:solidFill>
                  <a:schemeClr val="tx1"/>
                </a:solidFill>
              </a:rPr>
              <a:t>Prihodi i primici </a:t>
            </a:r>
            <a:endParaRPr lang="en-US" sz="1801" b="1" dirty="0">
              <a:solidFill>
                <a:schemeClr val="tx1"/>
              </a:solidFill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5FB12B0-69AC-7CAA-A95B-10915E8878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3589161"/>
              </p:ext>
            </p:extLst>
          </p:nvPr>
        </p:nvGraphicFramePr>
        <p:xfrm>
          <a:off x="493058" y="2679209"/>
          <a:ext cx="4947159" cy="343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A0AC096D-6A57-87A2-84F4-05FEF031FF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2314878"/>
              </p:ext>
            </p:extLst>
          </p:nvPr>
        </p:nvGraphicFramePr>
        <p:xfrm>
          <a:off x="5795817" y="2642174"/>
          <a:ext cx="5564910" cy="3213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05103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4000"/>
                <a:lumOff val="76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8B0513-75BE-2F63-8BC3-07DFD6C52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A5248-3D16-AA0A-A768-AAA896912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499536"/>
            <a:ext cx="10772775" cy="2057236"/>
          </a:xfrm>
        </p:spPr>
        <p:txBody>
          <a:bodyPr>
            <a:normAutofit/>
          </a:bodyPr>
          <a:lstStyle/>
          <a:p>
            <a:pPr algn="ctr"/>
            <a:br>
              <a:rPr lang="hr-H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9A566-E408-15B3-33E4-30F1B6685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8" y="2011685"/>
            <a:ext cx="10753724" cy="4509193"/>
          </a:xfrm>
        </p:spPr>
        <p:txBody>
          <a:bodyPr>
            <a:normAutofit/>
          </a:bodyPr>
          <a:lstStyle/>
          <a:p>
            <a:endParaRPr lang="hr-HR" sz="14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14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5" name="Picture 4" descr="https://upload.wikimedia.org/wikipedia/hr/4/44/Dubrova%C4%8Dko-neretvanska_%C5%BEupanija_%28grb%29.gif">
            <a:extLst>
              <a:ext uri="{FF2B5EF4-FFF2-40B4-BE49-F238E27FC236}">
                <a16:creationId xmlns:a16="http://schemas.microsoft.com/office/drawing/2014/main" id="{25F716CD-2619-58AF-24AF-0BECDB8A720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682" y="5916346"/>
            <a:ext cx="848361" cy="8648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308451C-1552-BE04-E132-9D02ED010DDC}"/>
              </a:ext>
            </a:extLst>
          </p:cNvPr>
          <p:cNvGraphicFramePr>
            <a:graphicFrameLocks/>
          </p:cNvGraphicFramePr>
          <p:nvPr/>
        </p:nvGraphicFramePr>
        <p:xfrm>
          <a:off x="2486025" y="1259680"/>
          <a:ext cx="7219950" cy="4338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Scroll: Vertical 10">
            <a:extLst>
              <a:ext uri="{FF2B5EF4-FFF2-40B4-BE49-F238E27FC236}">
                <a16:creationId xmlns:a16="http://schemas.microsoft.com/office/drawing/2014/main" id="{4EB41F39-7863-EA8B-CDBE-15859A384F79}"/>
              </a:ext>
            </a:extLst>
          </p:cNvPr>
          <p:cNvSpPr/>
          <p:nvPr/>
        </p:nvSpPr>
        <p:spPr>
          <a:xfrm rot="5400000">
            <a:off x="5700305" y="-1107408"/>
            <a:ext cx="791390" cy="3615070"/>
          </a:xfrm>
          <a:prstGeom prst="vertic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r-HR" sz="1801" b="1" dirty="0">
                <a:solidFill>
                  <a:schemeClr val="tx1"/>
                </a:solidFill>
              </a:rPr>
              <a:t>Prihodi i primici prema izvorima financiranja</a:t>
            </a:r>
            <a:endParaRPr lang="en-US" sz="1801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F59D15A-711A-5921-B62A-9E097BB898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0272557"/>
              </p:ext>
            </p:extLst>
          </p:nvPr>
        </p:nvGraphicFramePr>
        <p:xfrm>
          <a:off x="1299882" y="1259680"/>
          <a:ext cx="9762565" cy="4737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97818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4BAAB1-B33F-495B-B9C6-A7FA5A5C6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B17F9-7988-BB3E-8C83-05B0DC8D6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121" y="761679"/>
            <a:ext cx="10772775" cy="2057236"/>
          </a:xfrm>
        </p:spPr>
        <p:txBody>
          <a:bodyPr>
            <a:normAutofit/>
          </a:bodyPr>
          <a:lstStyle/>
          <a:p>
            <a:pPr algn="ctr"/>
            <a:br>
              <a:rPr lang="hr-H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519A0-8E13-A4FD-CF06-252E8B0D7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8" y="2011685"/>
            <a:ext cx="10753724" cy="4509193"/>
          </a:xfrm>
        </p:spPr>
        <p:txBody>
          <a:bodyPr>
            <a:normAutofit/>
          </a:bodyPr>
          <a:lstStyle/>
          <a:p>
            <a:endParaRPr lang="hr-HR" sz="14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14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5" name="Picture 4" descr="https://upload.wikimedia.org/wikipedia/hr/4/44/Dubrova%C4%8Dko-neretvanska_%C5%BEupanija_%28grb%29.gif">
            <a:extLst>
              <a:ext uri="{FF2B5EF4-FFF2-40B4-BE49-F238E27FC236}">
                <a16:creationId xmlns:a16="http://schemas.microsoft.com/office/drawing/2014/main" id="{FE9BE5E0-3D7F-7520-F477-70115AAD43D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245" y="5926036"/>
            <a:ext cx="848361" cy="86486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CA45EB-051E-D2A2-B628-631973FB01FD}"/>
              </a:ext>
            </a:extLst>
          </p:cNvPr>
          <p:cNvSpPr txBox="1"/>
          <p:nvPr/>
        </p:nvSpPr>
        <p:spPr>
          <a:xfrm>
            <a:off x="657222" y="788893"/>
            <a:ext cx="10772775" cy="3103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435">
              <a:lnSpc>
                <a:spcPct val="120000"/>
              </a:lnSpc>
              <a:spcBef>
                <a:spcPts val="1300"/>
              </a:spcBef>
              <a:defRPr/>
            </a:pPr>
            <a:r>
              <a:rPr lang="hr-HR" sz="1600" b="1" dirty="0"/>
              <a:t>Ukupni rashodi i izdaci  </a:t>
            </a:r>
            <a:r>
              <a:rPr lang="hr-HR" sz="1600" dirty="0"/>
              <a:t>za razdoblje siječanj-prosinac 2025. godine izvršeni su u iznosu od </a:t>
            </a:r>
            <a:r>
              <a:rPr lang="hr-HR" sz="1600" b="1" dirty="0"/>
              <a:t>165.163.636,79 eura, </a:t>
            </a:r>
            <a:r>
              <a:rPr lang="hr-HR" sz="1600" dirty="0"/>
              <a:t>što je 22,18 % više u odnosu na isto razdoblje 2024. godine. Ukupni rashodi i izdaci sastoji se od rashoda i izdataka županijskog dijela proračuna te rashoda i izdataka proračunskih korisnika koji su evidencijski uključeni u proračun.</a:t>
            </a:r>
          </a:p>
          <a:p>
            <a:pPr algn="just" defTabSz="914435">
              <a:lnSpc>
                <a:spcPct val="120000"/>
              </a:lnSpc>
              <a:spcBef>
                <a:spcPts val="1300"/>
              </a:spcBef>
              <a:defRPr/>
            </a:pPr>
            <a:r>
              <a:rPr lang="hr-HR" sz="1600" dirty="0"/>
              <a:t>Rashodi i izdaci  </a:t>
            </a:r>
            <a:r>
              <a:rPr lang="hr-HR" sz="1600" b="1" dirty="0"/>
              <a:t>županijskog dijela proračuna </a:t>
            </a:r>
            <a:r>
              <a:rPr lang="hr-HR" sz="1600" dirty="0"/>
              <a:t>za razdoblje siječanj-prosinac 2025. godine izvršeni su u iznosu od </a:t>
            </a:r>
            <a:r>
              <a:rPr lang="hr-HR" sz="1600" b="1" dirty="0"/>
              <a:t>50.380.551,27 eura.</a:t>
            </a:r>
          </a:p>
          <a:p>
            <a:pPr algn="just" defTabSz="914435">
              <a:lnSpc>
                <a:spcPct val="120000"/>
              </a:lnSpc>
              <a:spcBef>
                <a:spcPts val="1300"/>
              </a:spcBef>
              <a:defRPr/>
            </a:pPr>
            <a:r>
              <a:rPr lang="hr-HR" sz="1600" dirty="0"/>
              <a:t>Rashodi i izdaci </a:t>
            </a:r>
            <a:r>
              <a:rPr lang="hr-HR" sz="1600" b="1" dirty="0"/>
              <a:t>proračunskih korisnika </a:t>
            </a:r>
            <a:r>
              <a:rPr lang="hr-HR" sz="1600" dirty="0"/>
              <a:t>za razdoblje siječanj-prosinac 2025. godine izvršeni su u iznosu od </a:t>
            </a:r>
            <a:r>
              <a:rPr lang="hr-HR" sz="1600" b="1" dirty="0"/>
              <a:t>114.783.085,52 eura.</a:t>
            </a:r>
          </a:p>
          <a:p>
            <a:pPr algn="just" defTabSz="914435">
              <a:lnSpc>
                <a:spcPct val="120000"/>
              </a:lnSpc>
              <a:spcBef>
                <a:spcPts val="1300"/>
              </a:spcBef>
              <a:defRPr/>
            </a:pPr>
            <a:endParaRPr lang="hr-HR" sz="1600" dirty="0"/>
          </a:p>
          <a:p>
            <a:pPr algn="just" defTabSz="914435">
              <a:lnSpc>
                <a:spcPct val="120000"/>
              </a:lnSpc>
              <a:spcBef>
                <a:spcPts val="1300"/>
              </a:spcBef>
              <a:defRPr/>
            </a:pPr>
            <a:endParaRPr lang="hr-HR" sz="1600" dirty="0"/>
          </a:p>
        </p:txBody>
      </p:sp>
      <p:sp>
        <p:nvSpPr>
          <p:cNvPr id="7" name="Scroll: Vertical 6">
            <a:extLst>
              <a:ext uri="{FF2B5EF4-FFF2-40B4-BE49-F238E27FC236}">
                <a16:creationId xmlns:a16="http://schemas.microsoft.com/office/drawing/2014/main" id="{D797D8D8-4AA0-9E53-4812-4776918A6539}"/>
              </a:ext>
            </a:extLst>
          </p:cNvPr>
          <p:cNvSpPr/>
          <p:nvPr/>
        </p:nvSpPr>
        <p:spPr>
          <a:xfrm rot="5400000">
            <a:off x="5805466" y="-1341672"/>
            <a:ext cx="791390" cy="3615070"/>
          </a:xfrm>
          <a:prstGeom prst="vertic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r-HR" sz="1801" b="1" dirty="0">
                <a:solidFill>
                  <a:schemeClr val="tx1"/>
                </a:solidFill>
              </a:rPr>
              <a:t>Rashodi i izdaci</a:t>
            </a:r>
            <a:endParaRPr lang="en-US" sz="1801" b="1" dirty="0">
              <a:solidFill>
                <a:schemeClr val="tx1"/>
              </a:solidFill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41ACF9-B6C1-EBAA-255C-B78F0311F8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1081526"/>
              </p:ext>
            </p:extLst>
          </p:nvPr>
        </p:nvGraphicFramePr>
        <p:xfrm>
          <a:off x="761617" y="3182835"/>
          <a:ext cx="4715817" cy="3103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239228DF-FFB0-9A52-0EB9-BC6332C69A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0714021"/>
              </p:ext>
            </p:extLst>
          </p:nvPr>
        </p:nvGraphicFramePr>
        <p:xfrm>
          <a:off x="5901808" y="3182835"/>
          <a:ext cx="5304073" cy="2886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4057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4BAAB1-B33F-495B-B9C6-A7FA5A5C6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B17F9-7988-BB3E-8C83-05B0DC8D6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499536"/>
            <a:ext cx="10772775" cy="2057236"/>
          </a:xfrm>
        </p:spPr>
        <p:txBody>
          <a:bodyPr>
            <a:normAutofit/>
          </a:bodyPr>
          <a:lstStyle/>
          <a:p>
            <a:pPr algn="ctr"/>
            <a:br>
              <a:rPr lang="hr-H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519A0-8E13-A4FD-CF06-252E8B0D7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6" y="1619125"/>
            <a:ext cx="10753724" cy="4509193"/>
          </a:xfrm>
        </p:spPr>
        <p:txBody>
          <a:bodyPr>
            <a:normAutofit/>
          </a:bodyPr>
          <a:lstStyle/>
          <a:p>
            <a:endParaRPr lang="hr-HR" sz="14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14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5" name="Picture 4" descr="https://upload.wikimedia.org/wikipedia/hr/4/44/Dubrova%C4%8Dko-neretvanska_%C5%BEupanija_%28grb%29.gif">
            <a:extLst>
              <a:ext uri="{FF2B5EF4-FFF2-40B4-BE49-F238E27FC236}">
                <a16:creationId xmlns:a16="http://schemas.microsoft.com/office/drawing/2014/main" id="{FE9BE5E0-3D7F-7520-F477-70115AAD43D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823" y="5926036"/>
            <a:ext cx="848361" cy="86486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CA45EB-051E-D2A2-B628-631973FB01FD}"/>
              </a:ext>
            </a:extLst>
          </p:cNvPr>
          <p:cNvSpPr txBox="1"/>
          <p:nvPr/>
        </p:nvSpPr>
        <p:spPr>
          <a:xfrm>
            <a:off x="656842" y="788898"/>
            <a:ext cx="10773156" cy="830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435">
              <a:lnSpc>
                <a:spcPct val="120000"/>
              </a:lnSpc>
              <a:spcBef>
                <a:spcPts val="1300"/>
              </a:spcBef>
              <a:defRPr/>
            </a:pPr>
            <a:endParaRPr lang="hr-HR" sz="1600" dirty="0"/>
          </a:p>
          <a:p>
            <a:pPr algn="just" defTabSz="914435">
              <a:lnSpc>
                <a:spcPct val="120000"/>
              </a:lnSpc>
              <a:spcBef>
                <a:spcPts val="1300"/>
              </a:spcBef>
              <a:defRPr/>
            </a:pPr>
            <a:endParaRPr lang="hr-HR" sz="1600" dirty="0"/>
          </a:p>
        </p:txBody>
      </p:sp>
      <p:sp>
        <p:nvSpPr>
          <p:cNvPr id="4" name="Scroll: Vertical 3">
            <a:extLst>
              <a:ext uri="{FF2B5EF4-FFF2-40B4-BE49-F238E27FC236}">
                <a16:creationId xmlns:a16="http://schemas.microsoft.com/office/drawing/2014/main" id="{5134CF18-5CBA-1ADD-6A07-17BBEC174C2D}"/>
              </a:ext>
            </a:extLst>
          </p:cNvPr>
          <p:cNvSpPr/>
          <p:nvPr/>
        </p:nvSpPr>
        <p:spPr>
          <a:xfrm rot="5400000">
            <a:off x="5700309" y="-1093563"/>
            <a:ext cx="791390" cy="3615070"/>
          </a:xfrm>
          <a:prstGeom prst="vertic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r-HR" sz="1801" b="1" dirty="0">
                <a:solidFill>
                  <a:schemeClr val="tx1"/>
                </a:solidFill>
              </a:rPr>
              <a:t>Izvršenje rashoda po funkcijskoj klasifikaciji</a:t>
            </a:r>
            <a:endParaRPr lang="en-US" sz="1801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4EFC4F2-6C41-7612-6206-D580394800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4854199"/>
              </p:ext>
            </p:extLst>
          </p:nvPr>
        </p:nvGraphicFramePr>
        <p:xfrm>
          <a:off x="2260789" y="1391601"/>
          <a:ext cx="8254814" cy="4309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C463FF8-A49E-E0D9-8D52-E1AC583561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4481044"/>
              </p:ext>
            </p:extLst>
          </p:nvPr>
        </p:nvGraphicFramePr>
        <p:xfrm>
          <a:off x="1900519" y="1399030"/>
          <a:ext cx="8615084" cy="4159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39381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26A74B-8D15-58C0-E62C-0E9AC614C8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DFD4D-08F3-351D-E03F-D60009D27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499536"/>
            <a:ext cx="10772775" cy="2057236"/>
          </a:xfrm>
        </p:spPr>
        <p:txBody>
          <a:bodyPr>
            <a:normAutofit/>
          </a:bodyPr>
          <a:lstStyle/>
          <a:p>
            <a:pPr algn="ctr"/>
            <a:br>
              <a:rPr lang="hr-H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CEC28-5E0D-013B-AD01-3FC16F46D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6" y="-59218"/>
            <a:ext cx="10753724" cy="6520873"/>
          </a:xfrm>
        </p:spPr>
        <p:txBody>
          <a:bodyPr>
            <a:normAutofit/>
          </a:bodyPr>
          <a:lstStyle/>
          <a:p>
            <a:endParaRPr lang="hr-HR" sz="14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14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5" name="Picture 4" descr="https://upload.wikimedia.org/wikipedia/hr/4/44/Dubrova%C4%8Dko-neretvanska_%C5%BEupanija_%28grb%29.gif">
            <a:extLst>
              <a:ext uri="{FF2B5EF4-FFF2-40B4-BE49-F238E27FC236}">
                <a16:creationId xmlns:a16="http://schemas.microsoft.com/office/drawing/2014/main" id="{551F1C6A-998D-6E86-2676-8A3871F0CF9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823" y="5926036"/>
            <a:ext cx="848361" cy="86486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croll: Vertical 11">
            <a:extLst>
              <a:ext uri="{FF2B5EF4-FFF2-40B4-BE49-F238E27FC236}">
                <a16:creationId xmlns:a16="http://schemas.microsoft.com/office/drawing/2014/main" id="{4A2F89CD-7B07-A199-8B63-BF0F04A21A6B}"/>
              </a:ext>
            </a:extLst>
          </p:cNvPr>
          <p:cNvSpPr/>
          <p:nvPr/>
        </p:nvSpPr>
        <p:spPr>
          <a:xfrm rot="5400000">
            <a:off x="5700305" y="-1386131"/>
            <a:ext cx="791390" cy="3615070"/>
          </a:xfrm>
          <a:prstGeom prst="vertic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r-HR" sz="1801" b="1" dirty="0">
                <a:solidFill>
                  <a:schemeClr val="tx1"/>
                </a:solidFill>
              </a:rPr>
              <a:t>Izvršenje rashoda po izvorima financiranja</a:t>
            </a:r>
            <a:endParaRPr lang="en-US" sz="1801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04B7301-6CAD-FA9C-350B-B938E2A86F26}"/>
              </a:ext>
            </a:extLst>
          </p:cNvPr>
          <p:cNvGraphicFramePr>
            <a:graphicFrameLocks/>
          </p:cNvGraphicFramePr>
          <p:nvPr/>
        </p:nvGraphicFramePr>
        <p:xfrm>
          <a:off x="1004887" y="1088232"/>
          <a:ext cx="10182226" cy="4681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F898FEC-6AFF-9894-A916-3BC8B2139F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0918967"/>
              </p:ext>
            </p:extLst>
          </p:nvPr>
        </p:nvGraphicFramePr>
        <p:xfrm>
          <a:off x="1182256" y="157162"/>
          <a:ext cx="9550400" cy="654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220D3EC-7BE8-3128-E6CB-ACEC0FA831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4191625"/>
              </p:ext>
            </p:extLst>
          </p:nvPr>
        </p:nvGraphicFramePr>
        <p:xfrm>
          <a:off x="1613646" y="1259679"/>
          <a:ext cx="9403977" cy="4970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10551224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2455</TotalTime>
  <Words>811</Words>
  <Application>Microsoft Office PowerPoint</Application>
  <PresentationFormat>Widescreen</PresentationFormat>
  <Paragraphs>131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Times New Roman</vt:lpstr>
      <vt:lpstr>Metropolitan</vt:lpstr>
      <vt:lpstr> REPUBLIKA HRVATSKA  DUBROVAČKO-NERETVANSKA ŽUPANIJA   UPRAVNI ODJEL ZA FINANCIJE  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 </vt:lpstr>
      <vt:lpstr> </vt:lpstr>
      <vt:lpstr> </vt:lpstr>
      <vt:lpstr>PowerPoint Presentation</vt:lpstr>
      <vt:lpstr>Informacije   web-stranica Dubrovačko neretvanske županije  www.dnz.hr   Na  navedenoj  web  stranici  mogu  se  naći  kontakt  telefoni  i  e-mail  adrese  pročelnika  Dubrovačko-neretvanske  županije  po  upravnim  tijelima  kao  i  kontakt  podaci  župana  i  njegovog  zamjenika.    Godišnji izvještaj o izvršenju Proračuna se javno objavljuje u Službenom glasniku Dubrovačko-neretvanske županije i na mrežnim stranicama županije.   Temeljem naputka ministra financija na našim web stranicama objavljena je i transparentnost proračuna  i Otvoreni proračun  https://transparentno.dubrovackoneretvanska.otvorenazupanija.hr/isplate/sc-isplate  </vt:lpstr>
      <vt:lpstr>Hvala na pažnji!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REPUBLIKA HRVATSKA  DUBROVAČKO-NERETVANSKA ŽUPANIJA   UPRAVNI ODJEL ZA FINANCIJE</dc:title>
  <dc:creator>GORAN</dc:creator>
  <cp:lastModifiedBy>MARE</cp:lastModifiedBy>
  <cp:revision>59</cp:revision>
  <cp:lastPrinted>2026-06-29T11:49:05Z</cp:lastPrinted>
  <dcterms:created xsi:type="dcterms:W3CDTF">2025-07-10T06:45:38Z</dcterms:created>
  <dcterms:modified xsi:type="dcterms:W3CDTF">2026-07-03T09:56:20Z</dcterms:modified>
</cp:coreProperties>
</file>