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8"/>
  </p:notesMasterIdLst>
  <p:sldIdLst>
    <p:sldId id="257" r:id="rId3"/>
    <p:sldId id="258" r:id="rId4"/>
    <p:sldId id="268" r:id="rId5"/>
    <p:sldId id="266" r:id="rId6"/>
    <p:sldId id="303" r:id="rId7"/>
    <p:sldId id="304" r:id="rId8"/>
    <p:sldId id="259" r:id="rId9"/>
    <p:sldId id="305" r:id="rId10"/>
    <p:sldId id="262" r:id="rId11"/>
    <p:sldId id="260" r:id="rId12"/>
    <p:sldId id="272" r:id="rId13"/>
    <p:sldId id="263" r:id="rId14"/>
    <p:sldId id="267" r:id="rId15"/>
    <p:sldId id="264" r:id="rId16"/>
    <p:sldId id="265" r:id="rId1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39" autoAdjust="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43097933070865"/>
          <c:y val="0.3407157147689644"/>
          <c:w val="0.39188804133858268"/>
          <c:h val="0.5878320258469472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F4-4EB4-B253-8F8A45481E6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F4-4EB4-B253-8F8A45481E6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F4-4EB4-B253-8F8A45481E6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AF4-4EB4-B253-8F8A45481E6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AF4-4EB4-B253-8F8A45481E6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AF4-4EB4-B253-8F8A45481E6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AF4-4EB4-B253-8F8A45481E6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661-40B7-AD4F-5C8EB882BAD0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4DF-4E45-A437-786EC3660BA3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4DF-4E45-A437-786EC3660BA3}"/>
              </c:ext>
            </c:extLst>
          </c:dPt>
          <c:dLbls>
            <c:dLbl>
              <c:idx val="0"/>
              <c:layout>
                <c:manualLayout>
                  <c:x val="0.22080922096116493"/>
                  <c:y val="0.20188726992467484"/>
                </c:manualLayout>
              </c:layout>
              <c:tx>
                <c:rich>
                  <a:bodyPr/>
                  <a:lstStyle/>
                  <a:p>
                    <a:fld id="{C608C9F7-872E-4B51-9010-50CADE5862BE}" type="CATEGORYNAME">
                      <a:rPr lang="en-US" smtClean="0"/>
                      <a:pPr/>
                      <a:t>[CATEGORY NAME]</a:t>
                    </a:fld>
                    <a:r>
                      <a:rPr lang="en-US" baseline="0" dirty="0"/>
                      <a:t> </a:t>
                    </a:r>
                    <a:fld id="{2F7522A2-44EE-4EF6-86AA-0296E6C1005B}" type="VALUE">
                      <a:rPr lang="en-US" baseline="0"/>
                      <a:pPr/>
                      <a:t>[VALUE]</a:t>
                    </a:fld>
                    <a:endParaRPr lang="en-US" baseline="0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AF4-4EB4-B253-8F8A45481E6C}"/>
                </c:ext>
              </c:extLst>
            </c:dLbl>
            <c:dLbl>
              <c:idx val="1"/>
              <c:layout>
                <c:manualLayout>
                  <c:x val="8.1959555155417044E-2"/>
                  <c:y val="-0.130004020817824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C10C679-553B-4225-B6E3-16C93218850F}" type="CATEGORYNAME">
                      <a:rPr lang="en-US" smtClean="0"/>
                      <a:pPr>
                        <a:defRPr/>
                      </a:pPr>
                      <a:t>[CATEGORY NAME]</a:t>
                    </a:fld>
                    <a:r>
                      <a:rPr lang="en-US" baseline="0" dirty="0"/>
                      <a:t> </a:t>
                    </a:r>
                    <a:fld id="{F90D93C0-60F6-48ED-828A-820192369515}" type="VALUE">
                      <a:rPr lang="en-US" baseline="0"/>
                      <a:pPr>
                        <a:defRPr/>
                      </a:pPr>
                      <a:t>[VALUE]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180261158407264"/>
                      <c:h val="0.1640158567814523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AF4-4EB4-B253-8F8A45481E6C}"/>
                </c:ext>
              </c:extLst>
            </c:dLbl>
            <c:dLbl>
              <c:idx val="2"/>
              <c:layout>
                <c:manualLayout>
                  <c:x val="-2.942589922738531E-2"/>
                  <c:y val="0.20262338178230421"/>
                </c:manualLayout>
              </c:layout>
              <c:tx>
                <c:rich>
                  <a:bodyPr/>
                  <a:lstStyle/>
                  <a:p>
                    <a:fld id="{3B8EE1C7-0464-431D-A928-9A41568F163E}" type="CATEGORYNAME">
                      <a:rPr lang="en-US" smtClean="0"/>
                      <a:pPr/>
                      <a:t>[CATEGORY NAME]</a:t>
                    </a:fld>
                    <a:r>
                      <a:rPr lang="en-US" baseline="0" dirty="0"/>
                      <a:t> </a:t>
                    </a:r>
                    <a:fld id="{7F108E4F-BD0E-417F-A95B-6F946F055001}" type="VALUE">
                      <a:rPr lang="en-US" baseline="0"/>
                      <a:pPr/>
                      <a:t>[VALUE]</a:t>
                    </a:fld>
                    <a:endParaRPr lang="en-US" baseline="0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AF4-4EB4-B253-8F8A45481E6C}"/>
                </c:ext>
              </c:extLst>
            </c:dLbl>
            <c:dLbl>
              <c:idx val="3"/>
              <c:layout>
                <c:manualLayout>
                  <c:x val="-3.5158048406863637E-2"/>
                  <c:y val="7.7612856836047753E-2"/>
                </c:manualLayout>
              </c:layout>
              <c:tx>
                <c:rich>
                  <a:bodyPr/>
                  <a:lstStyle/>
                  <a:p>
                    <a:fld id="{4027A672-06FE-4848-9DA5-9F7EB3F330E5}" type="CATEGORYNAME">
                      <a:rPr lang="en-US" smtClean="0"/>
                      <a:pPr/>
                      <a:t>[CATEGORY NAME]</a:t>
                    </a:fld>
                    <a:r>
                      <a:rPr lang="en-US" baseline="0" dirty="0"/>
                      <a:t> </a:t>
                    </a:r>
                    <a:fld id="{DC2F6692-7592-468F-981A-DC675301F476}" type="VALUE">
                      <a:rPr lang="en-US" baseline="0"/>
                      <a:pPr/>
                      <a:t>[VALUE]</a:t>
                    </a:fld>
                    <a:endParaRPr lang="en-US" baseline="0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AF4-4EB4-B253-8F8A45481E6C}"/>
                </c:ext>
              </c:extLst>
            </c:dLbl>
            <c:dLbl>
              <c:idx val="4"/>
              <c:layout>
                <c:manualLayout>
                  <c:x val="-3.8195860429279541E-2"/>
                  <c:y val="-5.849701691304076E-2"/>
                </c:manualLayout>
              </c:layout>
              <c:tx>
                <c:rich>
                  <a:bodyPr/>
                  <a:lstStyle/>
                  <a:p>
                    <a:fld id="{32359B77-6C2E-46E3-93A0-F03B6A97ADB3}" type="CATEGORYNAME">
                      <a:rPr lang="en-US" smtClean="0"/>
                      <a:pPr/>
                      <a:t>[CATEGORY NAME]</a:t>
                    </a:fld>
                    <a:r>
                      <a:rPr lang="en-US" baseline="0" dirty="0"/>
                      <a:t> </a:t>
                    </a:r>
                    <a:fld id="{4E6CBCFC-29AC-4B7A-849C-CC639CFDAA01}" type="VALUE">
                      <a:rPr lang="en-US" baseline="0"/>
                      <a:pPr/>
                      <a:t>[VALUE]</a:t>
                    </a:fld>
                    <a:endParaRPr lang="en-US" baseline="0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AF4-4EB4-B253-8F8A45481E6C}"/>
                </c:ext>
              </c:extLst>
            </c:dLbl>
            <c:dLbl>
              <c:idx val="5"/>
              <c:layout>
                <c:manualLayout>
                  <c:x val="-8.5219510032134307E-2"/>
                  <c:y val="-2.9123362520210808E-2"/>
                </c:manualLayout>
              </c:layout>
              <c:tx>
                <c:rich>
                  <a:bodyPr/>
                  <a:lstStyle/>
                  <a:p>
                    <a:fld id="{71CFD851-68F7-420F-8A0C-FAD6B4044D78}" type="CATEGORYNAME">
                      <a:rPr lang="en-US" smtClean="0"/>
                      <a:pPr/>
                      <a:t>[CATEGORY NAME]</a:t>
                    </a:fld>
                    <a:r>
                      <a:rPr lang="en-US" baseline="0" dirty="0"/>
                      <a:t> </a:t>
                    </a:r>
                    <a:fld id="{E131229B-2948-4EFF-BE0D-27FCD5F07DD6}" type="VALUE">
                      <a:rPr lang="en-US" baseline="0"/>
                      <a:pPr/>
                      <a:t>[VALUE]</a:t>
                    </a:fld>
                    <a:endParaRPr lang="en-US" baseline="0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AF4-4EB4-B253-8F8A45481E6C}"/>
                </c:ext>
              </c:extLst>
            </c:dLbl>
            <c:dLbl>
              <c:idx val="6"/>
              <c:layout>
                <c:manualLayout>
                  <c:x val="-0.27514413088294093"/>
                  <c:y val="-0.15773024718456247"/>
                </c:manualLayout>
              </c:layout>
              <c:tx>
                <c:rich>
                  <a:bodyPr/>
                  <a:lstStyle/>
                  <a:p>
                    <a:fld id="{F62802BE-8E0C-4720-98B5-0799890E27CF}" type="CATEGORYNAME">
                      <a:rPr lang="pl-PL" smtClean="0"/>
                      <a:pPr/>
                      <a:t>[CATEGORY NAME]</a:t>
                    </a:fld>
                    <a:r>
                      <a:rPr lang="pl-PL" baseline="0" dirty="0"/>
                      <a:t> </a:t>
                    </a:r>
                    <a:fld id="{337982B6-1F0F-4B19-A479-A75B77E478E3}" type="VALUE">
                      <a:rPr lang="pl-PL" baseline="0"/>
                      <a:pPr/>
                      <a:t>[VALUE]</a:t>
                    </a:fld>
                    <a:endParaRPr lang="pl-PL" baseline="0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4AF4-4EB4-B253-8F8A45481E6C}"/>
                </c:ext>
              </c:extLst>
            </c:dLbl>
            <c:dLbl>
              <c:idx val="7"/>
              <c:layout>
                <c:manualLayout>
                  <c:x val="0.11531528160997027"/>
                  <c:y val="-0.1069815617893125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E79E9A4-60E0-4031-96A6-44175A800FD3}" type="CATEGORYNAME">
                      <a:rPr lang="en-US" smtClean="0"/>
                      <a:pPr>
                        <a:defRPr/>
                      </a:pPr>
                      <a:t>[CATEGORY NAME]</a:t>
                    </a:fld>
                    <a:r>
                      <a:rPr lang="en-US" baseline="0" dirty="0"/>
                      <a:t> </a:t>
                    </a:r>
                    <a:fld id="{13A3B2D8-33CB-4176-A42E-E54916CDCC2A}" type="VALUE">
                      <a:rPr lang="en-US" baseline="0"/>
                      <a:pPr>
                        <a:defRPr/>
                      </a:pPr>
                      <a:t>[VALUE]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778003024155503"/>
                      <c:h val="0.1644154166719143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F661-40B7-AD4F-5C8EB882BAD0}"/>
                </c:ext>
              </c:extLst>
            </c:dLbl>
            <c:dLbl>
              <c:idx val="8"/>
              <c:layout>
                <c:manualLayout>
                  <c:x val="0.38944564016805766"/>
                  <c:y val="5.5241694432607333E-2"/>
                </c:manualLayout>
              </c:layout>
              <c:tx>
                <c:rich>
                  <a:bodyPr/>
                  <a:lstStyle/>
                  <a:p>
                    <a:fld id="{41C97C4B-968D-43B7-BD15-58D67C7FBB09}" type="CATEGORYNAME">
                      <a:rPr lang="pl-PL" smtClean="0"/>
                      <a:pPr/>
                      <a:t>[CATEGORY NAME]</a:t>
                    </a:fld>
                    <a:r>
                      <a:rPr lang="pl-PL" baseline="0" dirty="0"/>
                      <a:t> </a:t>
                    </a:r>
                    <a:fld id="{C2E0FEB2-880B-4080-A722-817E436197C4}" type="VALUE">
                      <a:rPr lang="pl-PL" baseline="0"/>
                      <a:pPr/>
                      <a:t>[VALUE]</a:t>
                    </a:fld>
                    <a:endParaRPr lang="pl-PL" baseline="0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94DF-4E45-A437-786EC3660B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1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9"/>
                <c:pt idx="0">
                  <c:v>Prihodi od poreza</c:v>
                </c:pt>
                <c:pt idx="1">
                  <c:v>Pomoć iz inozemstva i od subjekata unutar općeg proračuna</c:v>
                </c:pt>
                <c:pt idx="2">
                  <c:v>Prihodi od imovine</c:v>
                </c:pt>
                <c:pt idx="3">
                  <c:v>Prihodi od upravnih i administrativnih pristojbi, pristojbi po posebnim propisima i naknadama</c:v>
                </c:pt>
                <c:pt idx="4">
                  <c:v>Prihodi od prodaje proizvoda i robe te pruženih usluga, prihodi od donacija te povrati po protestira</c:v>
                </c:pt>
                <c:pt idx="5">
                  <c:v>Prihodi iz nadležnog proračuna i od HZZO-a temeljem ugovornih obveza</c:v>
                </c:pt>
                <c:pt idx="6">
                  <c:v>Kazne, upravne mjere i ostali prihodi</c:v>
                </c:pt>
                <c:pt idx="7">
                  <c:v>Prihodi od prodaje neproizvedene dugotrajne imovine</c:v>
                </c:pt>
                <c:pt idx="8">
                  <c:v>Prihodi od prodaje proizvedene dugotrajne imovine</c:v>
                </c:pt>
              </c:strCache>
            </c:strRef>
          </c:cat>
          <c:val>
            <c:numRef>
              <c:f>Sheet1!$B$2:$B$11</c:f>
              <c:numCache>
                <c:formatCode>#,##0</c:formatCode>
                <c:ptCount val="10"/>
                <c:pt idx="0">
                  <c:v>30267263</c:v>
                </c:pt>
                <c:pt idx="1">
                  <c:v>136137818.75</c:v>
                </c:pt>
                <c:pt idx="2">
                  <c:v>3678686.03</c:v>
                </c:pt>
                <c:pt idx="3">
                  <c:v>7017794.2199999997</c:v>
                </c:pt>
                <c:pt idx="4">
                  <c:v>8516037</c:v>
                </c:pt>
                <c:pt idx="5">
                  <c:v>40406351</c:v>
                </c:pt>
                <c:pt idx="6">
                  <c:v>116893</c:v>
                </c:pt>
                <c:pt idx="7">
                  <c:v>133</c:v>
                </c:pt>
                <c:pt idx="8">
                  <c:v>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AF4-4EB4-B253-8F8A45481E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>
      <a:normAutofit/>
    </a:bodyPr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4"/>
          <c:dPt>
            <c:idx val="0"/>
            <c:bubble3D val="0"/>
            <c:spPr>
              <a:gradFill>
                <a:gsLst>
                  <a:gs pos="100000">
                    <a:schemeClr val="accent1">
                      <a:shade val="42000"/>
                      <a:lumMod val="60000"/>
                      <a:lumOff val="40000"/>
                    </a:schemeClr>
                  </a:gs>
                  <a:gs pos="0">
                    <a:schemeClr val="accent1">
                      <a:shade val="42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95D-46C2-ACD9-63D2855FD40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1">
                      <a:shade val="55000"/>
                      <a:lumMod val="60000"/>
                      <a:lumOff val="40000"/>
                    </a:schemeClr>
                  </a:gs>
                  <a:gs pos="0">
                    <a:schemeClr val="accent1">
                      <a:shade val="55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5D-46C2-ACD9-63D2855FD40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1">
                      <a:shade val="68000"/>
                      <a:lumMod val="60000"/>
                      <a:lumOff val="40000"/>
                    </a:schemeClr>
                  </a:gs>
                  <a:gs pos="0">
                    <a:schemeClr val="accent1">
                      <a:shade val="68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95D-46C2-ACD9-63D2855FD40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1">
                      <a:shade val="80000"/>
                      <a:lumMod val="60000"/>
                      <a:lumOff val="40000"/>
                    </a:schemeClr>
                  </a:gs>
                  <a:gs pos="0">
                    <a:schemeClr val="accent1">
                      <a:shade val="8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AFC-48DD-A04B-849E73192F3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1">
                      <a:shade val="93000"/>
                      <a:lumMod val="60000"/>
                      <a:lumOff val="40000"/>
                    </a:schemeClr>
                  </a:gs>
                  <a:gs pos="0">
                    <a:schemeClr val="accent1">
                      <a:shade val="93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95D-46C2-ACD9-63D2855FD40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1">
                      <a:tint val="94000"/>
                      <a:lumMod val="60000"/>
                      <a:lumOff val="40000"/>
                    </a:schemeClr>
                  </a:gs>
                  <a:gs pos="0">
                    <a:schemeClr val="accent1">
                      <a:tint val="94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95D-46C2-ACD9-63D2855FD404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tint val="81000"/>
                      <a:lumMod val="60000"/>
                      <a:lumOff val="40000"/>
                    </a:schemeClr>
                  </a:gs>
                  <a:gs pos="0">
                    <a:schemeClr val="accent1">
                      <a:tint val="81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95D-46C2-ACD9-63D2855FD404}"/>
              </c:ext>
            </c:extLst>
          </c:dPt>
          <c:dPt>
            <c:idx val="7"/>
            <c:bubble3D val="0"/>
            <c:spPr>
              <a:gradFill>
                <a:gsLst>
                  <a:gs pos="100000">
                    <a:schemeClr val="accent1">
                      <a:tint val="69000"/>
                      <a:lumMod val="60000"/>
                      <a:lumOff val="40000"/>
                    </a:schemeClr>
                  </a:gs>
                  <a:gs pos="0">
                    <a:schemeClr val="accent1">
                      <a:tint val="69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E95D-46C2-ACD9-63D2855FD404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1">
                      <a:tint val="56000"/>
                      <a:lumMod val="60000"/>
                      <a:lumOff val="40000"/>
                    </a:schemeClr>
                  </a:gs>
                  <a:gs pos="0">
                    <a:schemeClr val="accent1">
                      <a:tint val="56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E95D-46C2-ACD9-63D2855FD404}"/>
              </c:ext>
            </c:extLst>
          </c:dPt>
          <c:dPt>
            <c:idx val="9"/>
            <c:bubble3D val="0"/>
            <c:spPr>
              <a:gradFill>
                <a:gsLst>
                  <a:gs pos="100000">
                    <a:schemeClr val="accent1">
                      <a:tint val="43000"/>
                      <a:lumMod val="60000"/>
                      <a:lumOff val="40000"/>
                    </a:schemeClr>
                  </a:gs>
                  <a:gs pos="0">
                    <a:schemeClr val="accent1">
                      <a:tint val="43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E95D-46C2-ACD9-63D2855FD404}"/>
              </c:ext>
            </c:extLst>
          </c:dPt>
          <c:dLbls>
            <c:dLbl>
              <c:idx val="0"/>
              <c:layout>
                <c:manualLayout>
                  <c:x val="-1.0416667521052126E-3"/>
                  <c:y val="-2.9629629629629631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5D-46C2-ACD9-63D2855FD404}"/>
                </c:ext>
              </c:extLst>
            </c:dLbl>
            <c:dLbl>
              <c:idx val="1"/>
              <c:layout>
                <c:manualLayout>
                  <c:x val="0.32917212068160434"/>
                  <c:y val="-1.5857302118171684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5D-46C2-ACD9-63D2855FD404}"/>
                </c:ext>
              </c:extLst>
            </c:dLbl>
            <c:dLbl>
              <c:idx val="2"/>
              <c:layout>
                <c:manualLayout>
                  <c:x val="0.11013274830108155"/>
                  <c:y val="0.11261984392419175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5D-46C2-ACD9-63D2855FD404}"/>
                </c:ext>
              </c:extLst>
            </c:dLbl>
            <c:dLbl>
              <c:idx val="3"/>
              <c:layout>
                <c:manualLayout>
                  <c:x val="-0.10559213475311532"/>
                  <c:y val="6.8624124860646604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AFC-48DD-A04B-849E73192F30}"/>
                </c:ext>
              </c:extLst>
            </c:dLbl>
            <c:dLbl>
              <c:idx val="4"/>
              <c:layout>
                <c:manualLayout>
                  <c:x val="-8.4308821894148983E-2"/>
                  <c:y val="1.5857302118171684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95D-46C2-ACD9-63D2855FD404}"/>
                </c:ext>
              </c:extLst>
            </c:dLbl>
            <c:dLbl>
              <c:idx val="5"/>
              <c:layout>
                <c:manualLayout>
                  <c:x val="-5.4011773150654412E-2"/>
                  <c:y val="9.0613154960980224E-3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95D-46C2-ACD9-63D2855FD404}"/>
                </c:ext>
              </c:extLst>
            </c:dLbl>
            <c:dLbl>
              <c:idx val="6"/>
              <c:layout>
                <c:manualLayout>
                  <c:x val="-5.3151768422203878E-2"/>
                  <c:y val="-4.983723522853966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95D-46C2-ACD9-63D2855FD404}"/>
                </c:ext>
              </c:extLst>
            </c:dLbl>
            <c:dLbl>
              <c:idx val="7"/>
              <c:layout>
                <c:manualLayout>
                  <c:x val="-4.44777247492915E-2"/>
                  <c:y val="-0.12991554069119288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95D-46C2-ACD9-63D2855FD404}"/>
                </c:ext>
              </c:extLst>
            </c:dLbl>
            <c:dLbl>
              <c:idx val="8"/>
              <c:layout>
                <c:manualLayout>
                  <c:x val="-6.4543553074824372E-2"/>
                  <c:y val="-0.104205128205128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95D-46C2-ACD9-63D2855FD404}"/>
                </c:ext>
              </c:extLst>
            </c:dLbl>
            <c:spPr>
              <a:solidFill>
                <a:prstClr val="white">
                  <a:alpha val="75000"/>
                </a:prstClr>
              </a:solidFill>
              <a:ln w="9525"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1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Sheet1!$A$2:$A$11</c:f>
              <c:strCache>
                <c:ptCount val="10"/>
                <c:pt idx="0">
                  <c:v>Rashodi za zaposlene</c:v>
                </c:pt>
                <c:pt idx="1">
                  <c:v>Materijalni rashodi</c:v>
                </c:pt>
                <c:pt idx="2">
                  <c:v>Financijski rashodi</c:v>
                </c:pt>
                <c:pt idx="3">
                  <c:v>Subvencije</c:v>
                </c:pt>
                <c:pt idx="4">
                  <c:v>Pomoći dane u inozemstvo i unutar općeg proračuna</c:v>
                </c:pt>
                <c:pt idx="5">
                  <c:v>Naknade građanima i kućanstvima temelju osiguranja i druge naklnade</c:v>
                </c:pt>
                <c:pt idx="6">
                  <c:v>Rashodi za donacije, kazne, naknade šteta i kapitalne pomoći</c:v>
                </c:pt>
                <c:pt idx="7">
                  <c:v>Rashodi za nabavu neproizvedene dugotrajne imovine</c:v>
                </c:pt>
                <c:pt idx="8">
                  <c:v>Rashodi za nabavu proizvedene dugotajne imovine</c:v>
                </c:pt>
                <c:pt idx="9">
                  <c:v>Rashodi za dodatna ulaganja na nefinancijskoj imovini</c:v>
                </c:pt>
              </c:strCache>
            </c:strRef>
          </c:cat>
          <c:val>
            <c:numRef>
              <c:f>Sheet1!$B$2:$B$11</c:f>
              <c:numCache>
                <c:formatCode>#,##0</c:formatCode>
                <c:ptCount val="10"/>
                <c:pt idx="0">
                  <c:v>112365713.73999999</c:v>
                </c:pt>
                <c:pt idx="1">
                  <c:v>33439221.16</c:v>
                </c:pt>
                <c:pt idx="2">
                  <c:v>193044.2</c:v>
                </c:pt>
                <c:pt idx="3">
                  <c:v>1502549</c:v>
                </c:pt>
                <c:pt idx="4">
                  <c:v>17851954</c:v>
                </c:pt>
                <c:pt idx="5">
                  <c:v>4922122</c:v>
                </c:pt>
                <c:pt idx="6">
                  <c:v>8007833</c:v>
                </c:pt>
                <c:pt idx="7">
                  <c:v>1369805.9</c:v>
                </c:pt>
                <c:pt idx="8">
                  <c:v>30637902</c:v>
                </c:pt>
                <c:pt idx="9">
                  <c:v>26194292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FC-48DD-A04B-849E73192F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r-H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Raspoloživa</a:t>
            </a:r>
            <a:r>
              <a:rPr lang="hr-HR" sz="1200" b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sredstva Proračunskih korisnika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2567748098935825"/>
          <c:y val="1.44835805235757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39247910255129465"/>
          <c:y val="0.40517037214438734"/>
          <c:w val="0.19192709523541807"/>
          <c:h val="0.3607791482058036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Iznos</c:v>
                </c:pt>
              </c:strCache>
            </c:strRef>
          </c:tx>
          <c:explosion val="34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B73-4718-AB11-BCEA6ADCFE9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B73-4718-AB11-BCEA6ADCFE9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B73-4718-AB11-BCEA6ADCFE9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DB73-4718-AB11-BCEA6ADCFE9A}"/>
              </c:ext>
            </c:extLst>
          </c:dPt>
          <c:dLbls>
            <c:dLbl>
              <c:idx val="0"/>
              <c:layout>
                <c:manualLayout>
                  <c:x val="0.1314969962761347"/>
                  <c:y val="0.1816875842262023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ACFE1A6-9F91-4041-BA27-2C0F4970B6C4}" type="CATEGORYNAME">
                      <a:rPr lang="en-US" smtClean="0"/>
                      <a:pPr>
                        <a:defRPr/>
                      </a:pPr>
                      <a:t>[CATEGORY NAME]</a:t>
                    </a:fld>
                    <a:r>
                      <a:rPr lang="en-US" baseline="0" dirty="0"/>
                      <a:t> </a:t>
                    </a:r>
                    <a:fld id="{0A51C4F2-7C04-4A9C-9AC2-CFB0BE82A610}" type="VALUE">
                      <a:rPr lang="en-US" baseline="0"/>
                      <a:pPr>
                        <a:defRPr/>
                      </a:pPr>
                      <a:t>[VALUE]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901007955328177"/>
                      <c:h val="0.1941765362194053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B73-4718-AB11-BCEA6ADCFE9A}"/>
                </c:ext>
              </c:extLst>
            </c:dLbl>
            <c:dLbl>
              <c:idx val="1"/>
              <c:layout>
                <c:manualLayout>
                  <c:x val="-6.5370883959956841E-3"/>
                  <c:y val="0.35091092597978002"/>
                </c:manualLayout>
              </c:layout>
              <c:tx>
                <c:rich>
                  <a:bodyPr/>
                  <a:lstStyle/>
                  <a:p>
                    <a:fld id="{F270DDEB-86C1-4D25-A8A2-A3A76565C61F}" type="CATEGORYNAME">
                      <a:rPr lang="en-US" smtClean="0"/>
                      <a:pPr/>
                      <a:t>[CATEGORY NAME]</a:t>
                    </a:fld>
                    <a:r>
                      <a:rPr lang="en-US" baseline="0" dirty="0"/>
                      <a:t> </a:t>
                    </a:r>
                    <a:fld id="{FFA59B59-A92A-4538-B955-C6187E2EEB0C}" type="VALUE">
                      <a:rPr lang="en-US" baseline="0"/>
                      <a:pPr/>
                      <a:t>[VALUE]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132680750241361"/>
                      <c:h val="0.296623729122831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DB73-4718-AB11-BCEA6ADCFE9A}"/>
                </c:ext>
              </c:extLst>
            </c:dLbl>
            <c:dLbl>
              <c:idx val="2"/>
              <c:layout>
                <c:manualLayout>
                  <c:x val="-0.24013814743465034"/>
                  <c:y val="1.769961966345633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20C758F-710C-44FF-BFEA-71AE6AE891E3}" type="CATEGORYNAME">
                      <a:rPr lang="en-US" smtClean="0"/>
                      <a:pPr>
                        <a:defRPr/>
                      </a:pPr>
                      <a:t>[CATEGORY NAME]</a:t>
                    </a:fld>
                    <a:r>
                      <a:rPr lang="en-US" baseline="0" dirty="0"/>
                      <a:t> </a:t>
                    </a:r>
                    <a:fld id="{734441E4-A28F-4B34-82D7-1A212A52649E}" type="VALUE">
                      <a:rPr lang="en-US" baseline="0"/>
                      <a:pPr>
                        <a:defRPr/>
                      </a:pPr>
                      <a:t>[VALUE]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701003182697515"/>
                      <c:h val="0.2522556941189440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B73-4718-AB11-BCEA6ADCFE9A}"/>
                </c:ext>
              </c:extLst>
            </c:dLbl>
            <c:dLbl>
              <c:idx val="3"/>
              <c:layout>
                <c:manualLayout>
                  <c:x val="0.26404902705070432"/>
                  <c:y val="-4.8710067989196235E-2"/>
                </c:manualLayout>
              </c:layout>
              <c:tx>
                <c:rich>
                  <a:bodyPr/>
                  <a:lstStyle/>
                  <a:p>
                    <a:fld id="{30A1845C-051A-42BB-BDD7-279B6FB2EB50}" type="CATEGORYNAME">
                      <a:rPr lang="en-US" smtClean="0"/>
                      <a:pPr/>
                      <a:t>[CATEGORY NAME]</a:t>
                    </a:fld>
                    <a:r>
                      <a:rPr lang="en-US" baseline="0" dirty="0"/>
                      <a:t> </a:t>
                    </a:r>
                    <a:fld id="{F090BE19-E268-4035-BAC0-DFC37727CF62}" type="VALUE">
                      <a:rPr lang="en-US" baseline="0" dirty="0"/>
                      <a:pPr/>
                      <a:t>[VALUE]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B73-4718-AB11-BCEA6ADCFE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Školstvo</c:v>
                </c:pt>
                <c:pt idx="1">
                  <c:v>Zdravstvene ustanove/socijala</c:v>
                </c:pt>
                <c:pt idx="2">
                  <c:v>JU za zaštićene djelove prirode DNŽ</c:v>
                </c:pt>
                <c:pt idx="3">
                  <c:v>JU RRA Dunea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64703177</c:v>
                </c:pt>
                <c:pt idx="1">
                  <c:v>54831652</c:v>
                </c:pt>
                <c:pt idx="2">
                  <c:v>870199</c:v>
                </c:pt>
                <c:pt idx="3">
                  <c:v>823013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73-4718-AB11-BCEA6ADCFE9A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13865649606299"/>
          <c:y val="0.13229225297649785"/>
          <c:w val="0.86086134350393706"/>
          <c:h val="0.615968646023948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Iznos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Opće javne usluge</c:v>
                </c:pt>
                <c:pt idx="1">
                  <c:v>Javni red i sigurnost</c:v>
                </c:pt>
                <c:pt idx="2">
                  <c:v>Ekonomski poslovi</c:v>
                </c:pt>
                <c:pt idx="3">
                  <c:v>Zaštita okoliša</c:v>
                </c:pt>
                <c:pt idx="4">
                  <c:v>Usluge unaprijeđenja stanovanja i zajednice</c:v>
                </c:pt>
                <c:pt idx="5">
                  <c:v>Zdravstvo</c:v>
                </c:pt>
                <c:pt idx="6">
                  <c:v>Rekreacija, kultura i religija</c:v>
                </c:pt>
                <c:pt idx="7">
                  <c:v>Obrazovanje</c:v>
                </c:pt>
                <c:pt idx="8">
                  <c:v>Socijalna zaštita</c:v>
                </c:pt>
              </c:strCache>
            </c:strRef>
          </c:cat>
          <c:val>
            <c:numRef>
              <c:f>Sheet1!$B$2:$B$10</c:f>
              <c:numCache>
                <c:formatCode>#,##0</c:formatCode>
                <c:ptCount val="9"/>
                <c:pt idx="0">
                  <c:v>14538881</c:v>
                </c:pt>
                <c:pt idx="1">
                  <c:v>539500</c:v>
                </c:pt>
                <c:pt idx="2">
                  <c:v>16180200.75</c:v>
                </c:pt>
                <c:pt idx="3">
                  <c:v>6465867.25</c:v>
                </c:pt>
                <c:pt idx="4">
                  <c:v>1104960</c:v>
                </c:pt>
                <c:pt idx="5">
                  <c:v>60840531</c:v>
                </c:pt>
                <c:pt idx="6">
                  <c:v>5409345</c:v>
                </c:pt>
                <c:pt idx="7">
                  <c:v>121321769</c:v>
                </c:pt>
                <c:pt idx="8">
                  <c:v>10083383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8A-46F5-92B6-8874D5AA209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01518848"/>
        <c:axId val="401523168"/>
      </c:barChart>
      <c:catAx>
        <c:axId val="401518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523168"/>
        <c:crosses val="autoZero"/>
        <c:auto val="1"/>
        <c:lblAlgn val="ctr"/>
        <c:lblOffset val="100"/>
        <c:noMultiLvlLbl val="0"/>
      </c:catAx>
      <c:valAx>
        <c:axId val="401523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518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10749852732292"/>
          <c:y val="1.619402409779128E-2"/>
          <c:w val="0.66927321288974984"/>
          <c:h val="0.8012880213183988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7-A4BB-4AC2-B50E-5BE492437D2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A4BB-4AC2-B50E-5BE492437D2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A4BB-4AC2-B50E-5BE492437D2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4BB-4AC2-B50E-5BE492437D2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6-A4BB-4AC2-B50E-5BE492437D2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A4BB-4AC2-B50E-5BE492437D29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4BB-4AC2-B50E-5BE492437D29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A4BB-4AC2-B50E-5BE492437D29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C-A4BB-4AC2-B50E-5BE492437D29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B-A4BB-4AC2-B50E-5BE492437D29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A-A4BB-4AC2-B50E-5BE492437D29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4BB-4AC2-B50E-5BE492437D29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4BB-4AC2-B50E-5BE492437D29}"/>
              </c:ext>
            </c:extLst>
          </c:dPt>
          <c:dPt>
            <c:idx val="13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8-A4BB-4AC2-B50E-5BE492437D29}"/>
              </c:ext>
            </c:extLst>
          </c:dPt>
          <c:dPt>
            <c:idx val="14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D-A4BB-4AC2-B50E-5BE492437D29}"/>
              </c:ext>
            </c:extLst>
          </c:dPt>
          <c:dPt>
            <c:idx val="15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E-A4BB-4AC2-B50E-5BE492437D29}"/>
              </c:ext>
            </c:extLst>
          </c:dPt>
          <c:dLbls>
            <c:dLbl>
              <c:idx val="0"/>
              <c:layout>
                <c:manualLayout>
                  <c:x val="0.24106574625624658"/>
                  <c:y val="-6.15391532129454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A4BB-4AC2-B50E-5BE492437D29}"/>
                </c:ext>
              </c:extLst>
            </c:dLbl>
            <c:dLbl>
              <c:idx val="1"/>
              <c:layout>
                <c:manualLayout>
                  <c:x val="0.19259473437343499"/>
                  <c:y val="-1.134020710611312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4BB-4AC2-B50E-5BE492437D29}"/>
                </c:ext>
              </c:extLst>
            </c:dLbl>
            <c:dLbl>
              <c:idx val="2"/>
              <c:layout>
                <c:manualLayout>
                  <c:x val="0.18290471032655067"/>
                  <c:y val="0.156419783247487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4BB-4AC2-B50E-5BE492437D29}"/>
                </c:ext>
              </c:extLst>
            </c:dLbl>
            <c:dLbl>
              <c:idx val="3"/>
              <c:layout>
                <c:manualLayout>
                  <c:x val="0.10103329163804077"/>
                  <c:y val="0.1152921055788162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4BB-4AC2-B50E-5BE492437D29}"/>
                </c:ext>
              </c:extLst>
            </c:dLbl>
            <c:dLbl>
              <c:idx val="4"/>
              <c:layout>
                <c:manualLayout>
                  <c:x val="0.11366245309279586"/>
                  <c:y val="3.591065583602463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6-A4BB-4AC2-B50E-5BE492437D29}"/>
                </c:ext>
              </c:extLst>
            </c:dLbl>
            <c:dLbl>
              <c:idx val="5"/>
              <c:layout>
                <c:manualLayout>
                  <c:x val="-3.9466129546109736E-2"/>
                  <c:y val="-0.13230241623798608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4BB-4AC2-B50E-5BE492437D29}"/>
                </c:ext>
              </c:extLst>
            </c:dLbl>
            <c:dLbl>
              <c:idx val="7"/>
              <c:layout>
                <c:manualLayout>
                  <c:x val="-0.17890413873105082"/>
                  <c:y val="0.24993722727797127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A4BB-4AC2-B50E-5BE492437D29}"/>
                </c:ext>
              </c:extLst>
            </c:dLbl>
            <c:dLbl>
              <c:idx val="8"/>
              <c:layout>
                <c:manualLayout>
                  <c:x val="-0.22677060599986654"/>
                  <c:y val="0.1620890083267167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A4BB-4AC2-B50E-5BE492437D29}"/>
                </c:ext>
              </c:extLst>
            </c:dLbl>
            <c:dLbl>
              <c:idx val="9"/>
              <c:layout>
                <c:manualLayout>
                  <c:x val="-0.22872284100631848"/>
                  <c:y val="4.955651920166662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A4BB-4AC2-B50E-5BE492437D29}"/>
                </c:ext>
              </c:extLst>
            </c:dLbl>
            <c:dLbl>
              <c:idx val="10"/>
              <c:layout>
                <c:manualLayout>
                  <c:x val="-0.27152697127723457"/>
                  <c:y val="2.079037969454065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A4BB-4AC2-B50E-5BE492437D29}"/>
                </c:ext>
              </c:extLst>
            </c:dLbl>
            <c:dLbl>
              <c:idx val="11"/>
              <c:layout>
                <c:manualLayout>
                  <c:x val="-0.30941963836437253"/>
                  <c:y val="6.1464165258521823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4BB-4AC2-B50E-5BE492437D29}"/>
                </c:ext>
              </c:extLst>
            </c:dLbl>
            <c:dLbl>
              <c:idx val="12"/>
              <c:layout>
                <c:manualLayout>
                  <c:x val="-0.12154462581446097"/>
                  <c:y val="-9.302730783064258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4BB-4AC2-B50E-5BE492437D29}"/>
                </c:ext>
              </c:extLst>
            </c:dLbl>
            <c:dLbl>
              <c:idx val="13"/>
              <c:layout>
                <c:manualLayout>
                  <c:x val="-0.37023403302050378"/>
                  <c:y val="-2.7212823279518447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A4BB-4AC2-B50E-5BE492437D29}"/>
                </c:ext>
              </c:extLst>
            </c:dLbl>
            <c:dLbl>
              <c:idx val="14"/>
              <c:layout>
                <c:manualLayout>
                  <c:x val="-0.23222022232772835"/>
                  <c:y val="-8.3955292249435043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A4BB-4AC2-B50E-5BE492437D29}"/>
                </c:ext>
              </c:extLst>
            </c:dLbl>
            <c:dLbl>
              <c:idx val="15"/>
              <c:layout>
                <c:manualLayout>
                  <c:x val="-0.27250015609045869"/>
                  <c:y val="-4.086266685668139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A4BB-4AC2-B50E-5BE492437D29}"/>
                </c:ext>
              </c:extLst>
            </c:dLbl>
            <c:numFmt formatCode="#,##0" sourceLinked="0"/>
            <c:spPr>
              <a:noFill/>
              <a:ln w="6350">
                <a:solidFill>
                  <a:prstClr val="black"/>
                </a:solidFill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Sheet1!$A$2:$A$17</c:f>
              <c:strCache>
                <c:ptCount val="16"/>
                <c:pt idx="0">
                  <c:v>Izvor   1.1.</c:v>
                </c:pt>
                <c:pt idx="1">
                  <c:v>Izvor   3.2.</c:v>
                </c:pt>
                <c:pt idx="2">
                  <c:v>Izvor   4.1.</c:v>
                </c:pt>
                <c:pt idx="3">
                  <c:v>Izvor   4.3.</c:v>
                </c:pt>
                <c:pt idx="4">
                  <c:v>Izvor   4.4.</c:v>
                </c:pt>
                <c:pt idx="5">
                  <c:v>Izvor   4.5.</c:v>
                </c:pt>
                <c:pt idx="6">
                  <c:v>Izvor   5.0.</c:v>
                </c:pt>
                <c:pt idx="7">
                  <c:v>Izvor   5.1.</c:v>
                </c:pt>
                <c:pt idx="8">
                  <c:v>Izvor   5.2.</c:v>
                </c:pt>
                <c:pt idx="9">
                  <c:v>Izvor   5.4.</c:v>
                </c:pt>
                <c:pt idx="10">
                  <c:v>Izvor   5.6.</c:v>
                </c:pt>
                <c:pt idx="11">
                  <c:v>Izvor   5.8.</c:v>
                </c:pt>
                <c:pt idx="12">
                  <c:v>Izvor   6.2.</c:v>
                </c:pt>
                <c:pt idx="13">
                  <c:v>Izvor   7.1.</c:v>
                </c:pt>
                <c:pt idx="14">
                  <c:v>Izvor   7.2.</c:v>
                </c:pt>
                <c:pt idx="15">
                  <c:v>Izvor   8.1.</c:v>
                </c:pt>
              </c:strCache>
            </c:strRef>
          </c:cat>
          <c:val>
            <c:numRef>
              <c:f>Sheet1!$B$2:$B$17</c:f>
              <c:numCache>
                <c:formatCode>[$-1041A]#,##0.00;\-#,##0.00</c:formatCode>
                <c:ptCount val="16"/>
                <c:pt idx="0">
                  <c:v>40510040.219999999</c:v>
                </c:pt>
                <c:pt idx="1">
                  <c:v>7973034</c:v>
                </c:pt>
                <c:pt idx="2">
                  <c:v>4209009.03</c:v>
                </c:pt>
                <c:pt idx="3">
                  <c:v>43155193</c:v>
                </c:pt>
                <c:pt idx="4">
                  <c:v>8725615</c:v>
                </c:pt>
                <c:pt idx="5">
                  <c:v>1110000</c:v>
                </c:pt>
                <c:pt idx="6">
                  <c:v>67509370</c:v>
                </c:pt>
                <c:pt idx="7">
                  <c:v>647074</c:v>
                </c:pt>
                <c:pt idx="8">
                  <c:v>1407297</c:v>
                </c:pt>
                <c:pt idx="9">
                  <c:v>32068</c:v>
                </c:pt>
                <c:pt idx="10">
                  <c:v>15469657.75</c:v>
                </c:pt>
                <c:pt idx="11">
                  <c:v>44565277</c:v>
                </c:pt>
                <c:pt idx="12">
                  <c:v>771038</c:v>
                </c:pt>
                <c:pt idx="13">
                  <c:v>20133</c:v>
                </c:pt>
                <c:pt idx="14">
                  <c:v>15064</c:v>
                </c:pt>
                <c:pt idx="15">
                  <c:v>420130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BB-4AC2-B50E-5BE492437D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696344541403043"/>
          <c:y val="0.82989600047861034"/>
          <c:w val="0.76607297919869155"/>
          <c:h val="0.15876379241527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60652B-8895-4991-96A8-59A4CBCD35E9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6BD450B6-63B8-4C92-B6B0-72F0B88EBA7B}">
      <dgm:prSet phldrT="[Text]"/>
      <dgm:spPr/>
      <dgm:t>
        <a:bodyPr/>
        <a:lstStyle/>
        <a:p>
          <a:r>
            <a:rPr lang="hr-HR" dirty="0"/>
            <a:t>Koji su ciljevi proračuna?</a:t>
          </a:r>
        </a:p>
      </dgm:t>
    </dgm:pt>
    <dgm:pt modelId="{B313F548-8933-4841-B9CD-961DBCD45983}" type="parTrans" cxnId="{7577EED0-E637-4C36-94EF-DC18472F751D}">
      <dgm:prSet/>
      <dgm:spPr/>
      <dgm:t>
        <a:bodyPr/>
        <a:lstStyle/>
        <a:p>
          <a:endParaRPr lang="hr-HR"/>
        </a:p>
      </dgm:t>
    </dgm:pt>
    <dgm:pt modelId="{175B2519-0E26-4C1F-8D86-D86736FF561E}" type="sibTrans" cxnId="{7577EED0-E637-4C36-94EF-DC18472F751D}">
      <dgm:prSet/>
      <dgm:spPr/>
      <dgm:t>
        <a:bodyPr/>
        <a:lstStyle/>
        <a:p>
          <a:endParaRPr lang="hr-HR"/>
        </a:p>
      </dgm:t>
    </dgm:pt>
    <dgm:pt modelId="{24459367-2D76-44AB-9CB3-33B67D0A8561}">
      <dgm:prSet phldrT="[Text]"/>
      <dgm:spPr/>
      <dgm:t>
        <a:bodyPr/>
        <a:lstStyle/>
        <a:p>
          <a:r>
            <a:rPr lang="hr-HR" dirty="0"/>
            <a:t>Ulaganje u razvojne projekte-infrastruktura, obrazovanje, poduzetništvo, turizam i inovacije</a:t>
          </a:r>
        </a:p>
      </dgm:t>
    </dgm:pt>
    <dgm:pt modelId="{47706C29-B7E5-4F8A-B961-AB7DB30EFE09}" type="parTrans" cxnId="{CCE9368F-F412-4784-A728-534CB5CC4DA9}">
      <dgm:prSet/>
      <dgm:spPr/>
      <dgm:t>
        <a:bodyPr/>
        <a:lstStyle/>
        <a:p>
          <a:endParaRPr lang="hr-HR"/>
        </a:p>
      </dgm:t>
    </dgm:pt>
    <dgm:pt modelId="{15D800FE-2986-4195-8AD4-70C4906D1E1F}" type="sibTrans" cxnId="{CCE9368F-F412-4784-A728-534CB5CC4DA9}">
      <dgm:prSet/>
      <dgm:spPr/>
      <dgm:t>
        <a:bodyPr/>
        <a:lstStyle/>
        <a:p>
          <a:endParaRPr lang="hr-HR"/>
        </a:p>
      </dgm:t>
    </dgm:pt>
    <dgm:pt modelId="{ED4E9AF8-A666-4636-8F98-8163E89C88A1}">
      <dgm:prSet phldrT="[Text]"/>
      <dgm:spPr/>
      <dgm:t>
        <a:bodyPr/>
        <a:lstStyle/>
        <a:p>
          <a:r>
            <a:rPr lang="hr-HR" dirty="0"/>
            <a:t>Jačanje konkurentnosti gospodarstva te poticanje okruženja za ulaganje i razvoj</a:t>
          </a:r>
        </a:p>
      </dgm:t>
    </dgm:pt>
    <dgm:pt modelId="{DBE46E33-0FF9-4BE3-A06C-C18BDA114DCA}" type="parTrans" cxnId="{946A9685-9096-41DD-9C40-E594CED9CE3D}">
      <dgm:prSet/>
      <dgm:spPr/>
      <dgm:t>
        <a:bodyPr/>
        <a:lstStyle/>
        <a:p>
          <a:endParaRPr lang="hr-HR"/>
        </a:p>
      </dgm:t>
    </dgm:pt>
    <dgm:pt modelId="{A9561A97-9418-4A9F-BE97-6354C0BF6075}" type="sibTrans" cxnId="{946A9685-9096-41DD-9C40-E594CED9CE3D}">
      <dgm:prSet/>
      <dgm:spPr/>
      <dgm:t>
        <a:bodyPr/>
        <a:lstStyle/>
        <a:p>
          <a:endParaRPr lang="hr-HR"/>
        </a:p>
      </dgm:t>
    </dgm:pt>
    <dgm:pt modelId="{EAB13A34-AC2B-424E-A3A2-9CFE5038AEB6}">
      <dgm:prSet phldrT="[Text]"/>
      <dgm:spPr/>
      <dgm:t>
        <a:bodyPr/>
        <a:lstStyle/>
        <a:p>
          <a:r>
            <a:rPr lang="hr-HR" dirty="0"/>
            <a:t>Poticanje programa od regionalnog značanja kroz jačanje suradnje s općinama i gradovima</a:t>
          </a:r>
        </a:p>
      </dgm:t>
    </dgm:pt>
    <dgm:pt modelId="{3908A785-DD62-4E97-9686-975F31AD793F}" type="parTrans" cxnId="{2454A7C5-DCEE-4D57-8CE3-251682FD6ED5}">
      <dgm:prSet/>
      <dgm:spPr/>
      <dgm:t>
        <a:bodyPr/>
        <a:lstStyle/>
        <a:p>
          <a:endParaRPr lang="hr-HR"/>
        </a:p>
      </dgm:t>
    </dgm:pt>
    <dgm:pt modelId="{4DB22408-A33C-4FDC-9C12-0D6E638EDE1A}" type="sibTrans" cxnId="{2454A7C5-DCEE-4D57-8CE3-251682FD6ED5}">
      <dgm:prSet/>
      <dgm:spPr/>
      <dgm:t>
        <a:bodyPr/>
        <a:lstStyle/>
        <a:p>
          <a:endParaRPr lang="hr-HR"/>
        </a:p>
      </dgm:t>
    </dgm:pt>
    <dgm:pt modelId="{88BD614F-C13B-49F6-AF95-1FB2F0C52A2A}">
      <dgm:prSet phldrT="[Text]"/>
      <dgm:spPr/>
      <dgm:t>
        <a:bodyPr/>
        <a:lstStyle/>
        <a:p>
          <a:r>
            <a:rPr lang="hr-HR" dirty="0"/>
            <a:t>Financiranje kapitalnih projekata izvan standarda u sklopu školstva i zdravstva</a:t>
          </a:r>
        </a:p>
      </dgm:t>
    </dgm:pt>
    <dgm:pt modelId="{5B8908EC-2CC7-4ECA-92F9-9E827EB23EC3}" type="parTrans" cxnId="{82D9B90D-47B5-447A-93FF-790DCEEA328E}">
      <dgm:prSet/>
      <dgm:spPr/>
      <dgm:t>
        <a:bodyPr/>
        <a:lstStyle/>
        <a:p>
          <a:endParaRPr lang="hr-HR"/>
        </a:p>
      </dgm:t>
    </dgm:pt>
    <dgm:pt modelId="{11CE3E0B-C4E1-474F-A21C-D6432866561D}" type="sibTrans" cxnId="{82D9B90D-47B5-447A-93FF-790DCEEA328E}">
      <dgm:prSet/>
      <dgm:spPr/>
      <dgm:t>
        <a:bodyPr/>
        <a:lstStyle/>
        <a:p>
          <a:endParaRPr lang="hr-HR"/>
        </a:p>
      </dgm:t>
    </dgm:pt>
    <dgm:pt modelId="{0EE2AF22-DF4D-4CA8-A87E-D542F8F80053}">
      <dgm:prSet phldrT="[Text]"/>
      <dgm:spPr/>
      <dgm:t>
        <a:bodyPr/>
        <a:lstStyle/>
        <a:p>
          <a:r>
            <a:rPr lang="hr-HR" dirty="0"/>
            <a:t>Unaprijeđenje zaštite okoliša</a:t>
          </a:r>
        </a:p>
      </dgm:t>
    </dgm:pt>
    <dgm:pt modelId="{3E5D6798-0D7F-4ED7-BF85-1B2AF0308699}" type="parTrans" cxnId="{061F61EE-3E2A-4F2B-8B74-30B4A114EFCF}">
      <dgm:prSet/>
      <dgm:spPr/>
      <dgm:t>
        <a:bodyPr/>
        <a:lstStyle/>
        <a:p>
          <a:endParaRPr lang="hr-HR"/>
        </a:p>
      </dgm:t>
    </dgm:pt>
    <dgm:pt modelId="{EC116468-23C0-495E-B634-0CC9F07F95EB}" type="sibTrans" cxnId="{061F61EE-3E2A-4F2B-8B74-30B4A114EFCF}">
      <dgm:prSet/>
      <dgm:spPr/>
      <dgm:t>
        <a:bodyPr/>
        <a:lstStyle/>
        <a:p>
          <a:endParaRPr lang="hr-HR"/>
        </a:p>
      </dgm:t>
    </dgm:pt>
    <dgm:pt modelId="{689FC3B1-94DE-4321-9614-03473A4B7EA0}">
      <dgm:prSet phldrT="[Text]"/>
      <dgm:spPr/>
      <dgm:t>
        <a:bodyPr/>
        <a:lstStyle/>
        <a:p>
          <a:r>
            <a:rPr lang="hr-HR" dirty="0"/>
            <a:t>Razvoj ruralnog prostora i ruralnog turizma te unaprijeđenje održive poljoprivredne proizvodnje</a:t>
          </a:r>
        </a:p>
      </dgm:t>
    </dgm:pt>
    <dgm:pt modelId="{CF778C88-C4C3-4FFC-9D76-D2628B360C92}" type="parTrans" cxnId="{068EDCF9-C9ED-4269-ABF5-3B3E277C3C4F}">
      <dgm:prSet/>
      <dgm:spPr/>
      <dgm:t>
        <a:bodyPr/>
        <a:lstStyle/>
        <a:p>
          <a:endParaRPr lang="hr-HR"/>
        </a:p>
      </dgm:t>
    </dgm:pt>
    <dgm:pt modelId="{0CCB6EA8-F938-4C5A-90F0-43BAB8593099}" type="sibTrans" cxnId="{068EDCF9-C9ED-4269-ABF5-3B3E277C3C4F}">
      <dgm:prSet/>
      <dgm:spPr/>
      <dgm:t>
        <a:bodyPr/>
        <a:lstStyle/>
        <a:p>
          <a:endParaRPr lang="hr-HR"/>
        </a:p>
      </dgm:t>
    </dgm:pt>
    <dgm:pt modelId="{8C727339-77C4-493B-A233-7E547417B5BE}">
      <dgm:prSet phldrT="[Text]"/>
      <dgm:spPr/>
      <dgm:t>
        <a:bodyPr/>
        <a:lstStyle/>
        <a:p>
          <a:r>
            <a:rPr lang="hr-HR" dirty="0"/>
            <a:t>Unaprijeđenje korištenja obnovljivih izvora energije i energetske efikasnosti</a:t>
          </a:r>
        </a:p>
      </dgm:t>
    </dgm:pt>
    <dgm:pt modelId="{18D603B8-E024-4345-B3B3-958B2DA78224}" type="parTrans" cxnId="{34999DD3-FC61-49A0-ABDD-5A712F27E422}">
      <dgm:prSet/>
      <dgm:spPr/>
      <dgm:t>
        <a:bodyPr/>
        <a:lstStyle/>
        <a:p>
          <a:endParaRPr lang="hr-HR"/>
        </a:p>
      </dgm:t>
    </dgm:pt>
    <dgm:pt modelId="{EE5D51A8-CC30-4EA9-B715-327BD41C2EC1}" type="sibTrans" cxnId="{34999DD3-FC61-49A0-ABDD-5A712F27E422}">
      <dgm:prSet/>
      <dgm:spPr/>
      <dgm:t>
        <a:bodyPr/>
        <a:lstStyle/>
        <a:p>
          <a:endParaRPr lang="hr-HR"/>
        </a:p>
      </dgm:t>
    </dgm:pt>
    <dgm:pt modelId="{1CF4559E-4574-4F8F-A8E1-B51B0169F549}">
      <dgm:prSet phldrT="[Text]"/>
      <dgm:spPr/>
      <dgm:t>
        <a:bodyPr/>
        <a:lstStyle/>
        <a:p>
          <a:r>
            <a:rPr lang="hr-HR" dirty="0"/>
            <a:t>Poticanje </a:t>
          </a:r>
          <a:r>
            <a:rPr lang="hr-HR"/>
            <a:t>programa zdravstva, socijalne sigurnosti i demografije</a:t>
          </a:r>
          <a:endParaRPr lang="hr-HR" dirty="0"/>
        </a:p>
      </dgm:t>
    </dgm:pt>
    <dgm:pt modelId="{BD2451BC-547A-4104-AF45-B714CF9B891C}" type="parTrans" cxnId="{FC8A27DA-ED08-496B-B80C-201C1988C8A0}">
      <dgm:prSet/>
      <dgm:spPr/>
      <dgm:t>
        <a:bodyPr/>
        <a:lstStyle/>
        <a:p>
          <a:endParaRPr lang="hr-HR"/>
        </a:p>
      </dgm:t>
    </dgm:pt>
    <dgm:pt modelId="{2EE3D8CC-4282-4071-BC78-CC803A342D54}" type="sibTrans" cxnId="{FC8A27DA-ED08-496B-B80C-201C1988C8A0}">
      <dgm:prSet/>
      <dgm:spPr/>
      <dgm:t>
        <a:bodyPr/>
        <a:lstStyle/>
        <a:p>
          <a:endParaRPr lang="hr-HR"/>
        </a:p>
      </dgm:t>
    </dgm:pt>
    <dgm:pt modelId="{652D9BB6-D0CD-47E5-9B12-A883BC505943}">
      <dgm:prSet phldrT="[Text]"/>
      <dgm:spPr/>
      <dgm:t>
        <a:bodyPr/>
        <a:lstStyle/>
        <a:p>
          <a:r>
            <a:rPr lang="hr-HR" dirty="0"/>
            <a:t>Poboljšanje prometne povezanosti</a:t>
          </a:r>
        </a:p>
      </dgm:t>
    </dgm:pt>
    <dgm:pt modelId="{94F549FB-3108-43F9-B27B-FCB58F6A123B}" type="parTrans" cxnId="{5AD694C3-CA09-4D8D-85B9-95963DCFF8BA}">
      <dgm:prSet/>
      <dgm:spPr/>
      <dgm:t>
        <a:bodyPr/>
        <a:lstStyle/>
        <a:p>
          <a:endParaRPr lang="hr-HR"/>
        </a:p>
      </dgm:t>
    </dgm:pt>
    <dgm:pt modelId="{7C91DC1B-72EB-4E56-A9C6-0FF8D5E297DC}" type="sibTrans" cxnId="{5AD694C3-CA09-4D8D-85B9-95963DCFF8BA}">
      <dgm:prSet/>
      <dgm:spPr/>
      <dgm:t>
        <a:bodyPr/>
        <a:lstStyle/>
        <a:p>
          <a:endParaRPr lang="hr-HR"/>
        </a:p>
      </dgm:t>
    </dgm:pt>
    <dgm:pt modelId="{61630A19-0DD1-4FD7-8AF3-32987C649E0E}">
      <dgm:prSet phldrT="[Text]"/>
      <dgm:spPr/>
      <dgm:t>
        <a:bodyPr/>
        <a:lstStyle/>
        <a:p>
          <a:r>
            <a:rPr lang="hr-HR" dirty="0"/>
            <a:t>Racionalno upravljanje imovinom</a:t>
          </a:r>
        </a:p>
      </dgm:t>
    </dgm:pt>
    <dgm:pt modelId="{6C3EDEC5-2006-4DBF-B2C4-888E069E2686}" type="parTrans" cxnId="{A8FC2D26-A954-47F9-9E7D-6B59A39FF23E}">
      <dgm:prSet/>
      <dgm:spPr/>
      <dgm:t>
        <a:bodyPr/>
        <a:lstStyle/>
        <a:p>
          <a:endParaRPr lang="hr-HR"/>
        </a:p>
      </dgm:t>
    </dgm:pt>
    <dgm:pt modelId="{1087E353-4F87-4E4C-81BD-FB383E5C7DDB}" type="sibTrans" cxnId="{A8FC2D26-A954-47F9-9E7D-6B59A39FF23E}">
      <dgm:prSet/>
      <dgm:spPr/>
      <dgm:t>
        <a:bodyPr/>
        <a:lstStyle/>
        <a:p>
          <a:endParaRPr lang="hr-HR"/>
        </a:p>
      </dgm:t>
    </dgm:pt>
    <dgm:pt modelId="{8972860C-01F3-41F6-B44F-12A7EE7072D2}">
      <dgm:prSet/>
      <dgm:spPr/>
      <dgm:t>
        <a:bodyPr/>
        <a:lstStyle/>
        <a:p>
          <a:r>
            <a:rPr lang="hr-HR"/>
            <a:t>Privlačanje </a:t>
          </a:r>
          <a:r>
            <a:rPr lang="hr-HR" dirty="0"/>
            <a:t>investicija i EU fondova</a:t>
          </a:r>
          <a:endParaRPr lang="en-US" dirty="0"/>
        </a:p>
      </dgm:t>
    </dgm:pt>
    <dgm:pt modelId="{1EC64606-36A1-43CF-9F37-B429D379893F}" type="parTrans" cxnId="{497008E2-6EE6-4200-BD58-25998193D5CD}">
      <dgm:prSet/>
      <dgm:spPr/>
      <dgm:t>
        <a:bodyPr/>
        <a:lstStyle/>
        <a:p>
          <a:endParaRPr lang="en-US"/>
        </a:p>
      </dgm:t>
    </dgm:pt>
    <dgm:pt modelId="{633F1465-AF3F-48A8-B8E4-5CE5D5487D44}" type="sibTrans" cxnId="{497008E2-6EE6-4200-BD58-25998193D5CD}">
      <dgm:prSet/>
      <dgm:spPr/>
      <dgm:t>
        <a:bodyPr/>
        <a:lstStyle/>
        <a:p>
          <a:endParaRPr lang="en-US"/>
        </a:p>
      </dgm:t>
    </dgm:pt>
    <dgm:pt modelId="{F2866DC7-6998-40C9-B364-7E2FD1641085}">
      <dgm:prSet/>
      <dgm:spPr/>
      <dgm:t>
        <a:bodyPr/>
        <a:lstStyle/>
        <a:p>
          <a:r>
            <a:rPr lang="hr-HR" dirty="0"/>
            <a:t>Unaprijeđenje kvalitete života stanovnika</a:t>
          </a:r>
          <a:endParaRPr lang="en-US" dirty="0"/>
        </a:p>
      </dgm:t>
    </dgm:pt>
    <dgm:pt modelId="{99863934-0FB6-4F1D-B3F9-CFF83CE58D4D}" type="parTrans" cxnId="{CB6279BA-36D6-4C66-A2EC-1AFD57797F3E}">
      <dgm:prSet/>
      <dgm:spPr/>
      <dgm:t>
        <a:bodyPr/>
        <a:lstStyle/>
        <a:p>
          <a:endParaRPr lang="en-US"/>
        </a:p>
      </dgm:t>
    </dgm:pt>
    <dgm:pt modelId="{1F15FE0D-DC4C-47B2-9DAD-5D392F596748}" type="sibTrans" cxnId="{CB6279BA-36D6-4C66-A2EC-1AFD57797F3E}">
      <dgm:prSet/>
      <dgm:spPr/>
      <dgm:t>
        <a:bodyPr/>
        <a:lstStyle/>
        <a:p>
          <a:endParaRPr lang="en-US"/>
        </a:p>
      </dgm:t>
    </dgm:pt>
    <dgm:pt modelId="{64A6B1E7-3881-4C12-9F6C-5073658AF1C9}" type="pres">
      <dgm:prSet presAssocID="{8460652B-8895-4991-96A8-59A4CBCD35E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5920EDA-C285-451A-8B12-DB9EFF5BDD4C}" type="pres">
      <dgm:prSet presAssocID="{6BD450B6-63B8-4C92-B6B0-72F0B88EBA7B}" presName="centerShape" presStyleLbl="node0" presStyleIdx="0" presStyleCnt="1"/>
      <dgm:spPr/>
    </dgm:pt>
    <dgm:pt modelId="{991A9E6B-8B17-47B5-B764-D5269E3E01D1}" type="pres">
      <dgm:prSet presAssocID="{24459367-2D76-44AB-9CB3-33B67D0A8561}" presName="node" presStyleLbl="node1" presStyleIdx="0" presStyleCnt="12">
        <dgm:presLayoutVars>
          <dgm:bulletEnabled val="1"/>
        </dgm:presLayoutVars>
      </dgm:prSet>
      <dgm:spPr/>
    </dgm:pt>
    <dgm:pt modelId="{B9CD73FC-14A4-4EE6-A6D4-B90337111B93}" type="pres">
      <dgm:prSet presAssocID="{24459367-2D76-44AB-9CB3-33B67D0A8561}" presName="dummy" presStyleCnt="0"/>
      <dgm:spPr/>
    </dgm:pt>
    <dgm:pt modelId="{D2E8A51A-F0C7-4B3A-8931-6E0D86AC9DE0}" type="pres">
      <dgm:prSet presAssocID="{15D800FE-2986-4195-8AD4-70C4906D1E1F}" presName="sibTrans" presStyleLbl="sibTrans2D1" presStyleIdx="0" presStyleCnt="12"/>
      <dgm:spPr/>
    </dgm:pt>
    <dgm:pt modelId="{3D610653-0A43-4900-8896-6E0C632506EB}" type="pres">
      <dgm:prSet presAssocID="{ED4E9AF8-A666-4636-8F98-8163E89C88A1}" presName="node" presStyleLbl="node1" presStyleIdx="1" presStyleCnt="12">
        <dgm:presLayoutVars>
          <dgm:bulletEnabled val="1"/>
        </dgm:presLayoutVars>
      </dgm:prSet>
      <dgm:spPr/>
    </dgm:pt>
    <dgm:pt modelId="{90F07A28-B7E8-42F6-9FFB-C99F719B5C4D}" type="pres">
      <dgm:prSet presAssocID="{ED4E9AF8-A666-4636-8F98-8163E89C88A1}" presName="dummy" presStyleCnt="0"/>
      <dgm:spPr/>
    </dgm:pt>
    <dgm:pt modelId="{26CF06F9-EB93-4780-BAEE-D6E3B253ACBF}" type="pres">
      <dgm:prSet presAssocID="{A9561A97-9418-4A9F-BE97-6354C0BF6075}" presName="sibTrans" presStyleLbl="sibTrans2D1" presStyleIdx="1" presStyleCnt="12"/>
      <dgm:spPr/>
    </dgm:pt>
    <dgm:pt modelId="{600312FA-F41F-4ABA-9752-4E3241FB365E}" type="pres">
      <dgm:prSet presAssocID="{8972860C-01F3-41F6-B44F-12A7EE7072D2}" presName="node" presStyleLbl="node1" presStyleIdx="2" presStyleCnt="12">
        <dgm:presLayoutVars>
          <dgm:bulletEnabled val="1"/>
        </dgm:presLayoutVars>
      </dgm:prSet>
      <dgm:spPr/>
    </dgm:pt>
    <dgm:pt modelId="{38590733-F82E-468C-BDD3-EB7045AF0542}" type="pres">
      <dgm:prSet presAssocID="{8972860C-01F3-41F6-B44F-12A7EE7072D2}" presName="dummy" presStyleCnt="0"/>
      <dgm:spPr/>
    </dgm:pt>
    <dgm:pt modelId="{8EA1BDF9-E491-40D0-BDAA-137D98967EE1}" type="pres">
      <dgm:prSet presAssocID="{633F1465-AF3F-48A8-B8E4-5CE5D5487D44}" presName="sibTrans" presStyleLbl="sibTrans2D1" presStyleIdx="2" presStyleCnt="12"/>
      <dgm:spPr/>
    </dgm:pt>
    <dgm:pt modelId="{DFE0AF20-ABD1-43A8-B5C7-625422A12485}" type="pres">
      <dgm:prSet presAssocID="{EAB13A34-AC2B-424E-A3A2-9CFE5038AEB6}" presName="node" presStyleLbl="node1" presStyleIdx="3" presStyleCnt="12">
        <dgm:presLayoutVars>
          <dgm:bulletEnabled val="1"/>
        </dgm:presLayoutVars>
      </dgm:prSet>
      <dgm:spPr/>
    </dgm:pt>
    <dgm:pt modelId="{C113B04D-A01E-42C6-A436-70277D35ACF9}" type="pres">
      <dgm:prSet presAssocID="{EAB13A34-AC2B-424E-A3A2-9CFE5038AEB6}" presName="dummy" presStyleCnt="0"/>
      <dgm:spPr/>
    </dgm:pt>
    <dgm:pt modelId="{142C18C1-3FD1-4456-B4D4-C1B8241AFB69}" type="pres">
      <dgm:prSet presAssocID="{4DB22408-A33C-4FDC-9C12-0D6E638EDE1A}" presName="sibTrans" presStyleLbl="sibTrans2D1" presStyleIdx="3" presStyleCnt="12"/>
      <dgm:spPr/>
    </dgm:pt>
    <dgm:pt modelId="{3C8F51EC-8AD1-4495-B9D2-07FE33068848}" type="pres">
      <dgm:prSet presAssocID="{88BD614F-C13B-49F6-AF95-1FB2F0C52A2A}" presName="node" presStyleLbl="node1" presStyleIdx="4" presStyleCnt="12" custRadScaleRad="101671">
        <dgm:presLayoutVars>
          <dgm:bulletEnabled val="1"/>
        </dgm:presLayoutVars>
      </dgm:prSet>
      <dgm:spPr/>
    </dgm:pt>
    <dgm:pt modelId="{3BA51A74-191F-47D3-B90A-72625A373F10}" type="pres">
      <dgm:prSet presAssocID="{88BD614F-C13B-49F6-AF95-1FB2F0C52A2A}" presName="dummy" presStyleCnt="0"/>
      <dgm:spPr/>
    </dgm:pt>
    <dgm:pt modelId="{816F44A2-39DA-4798-9B0F-8246BD444B54}" type="pres">
      <dgm:prSet presAssocID="{11CE3E0B-C4E1-474F-A21C-D6432866561D}" presName="sibTrans" presStyleLbl="sibTrans2D1" presStyleIdx="4" presStyleCnt="12"/>
      <dgm:spPr/>
    </dgm:pt>
    <dgm:pt modelId="{FD8C628D-A4EB-40BA-B488-F5CC2BB62D7F}" type="pres">
      <dgm:prSet presAssocID="{0EE2AF22-DF4D-4CA8-A87E-D542F8F80053}" presName="node" presStyleLbl="node1" presStyleIdx="5" presStyleCnt="12">
        <dgm:presLayoutVars>
          <dgm:bulletEnabled val="1"/>
        </dgm:presLayoutVars>
      </dgm:prSet>
      <dgm:spPr/>
    </dgm:pt>
    <dgm:pt modelId="{73CD8AC8-0D79-467E-BD7A-54EDEB11B5A1}" type="pres">
      <dgm:prSet presAssocID="{0EE2AF22-DF4D-4CA8-A87E-D542F8F80053}" presName="dummy" presStyleCnt="0"/>
      <dgm:spPr/>
    </dgm:pt>
    <dgm:pt modelId="{CA06BFE8-E395-402D-9F8E-19BC5358B7D4}" type="pres">
      <dgm:prSet presAssocID="{EC116468-23C0-495E-B634-0CC9F07F95EB}" presName="sibTrans" presStyleLbl="sibTrans2D1" presStyleIdx="5" presStyleCnt="12"/>
      <dgm:spPr/>
    </dgm:pt>
    <dgm:pt modelId="{CB640EB4-8261-4000-87A2-93F4B452AAF4}" type="pres">
      <dgm:prSet presAssocID="{689FC3B1-94DE-4321-9614-03473A4B7EA0}" presName="node" presStyleLbl="node1" presStyleIdx="6" presStyleCnt="12">
        <dgm:presLayoutVars>
          <dgm:bulletEnabled val="1"/>
        </dgm:presLayoutVars>
      </dgm:prSet>
      <dgm:spPr/>
    </dgm:pt>
    <dgm:pt modelId="{96A9383E-3B62-4F1F-9EC1-351A8853830F}" type="pres">
      <dgm:prSet presAssocID="{689FC3B1-94DE-4321-9614-03473A4B7EA0}" presName="dummy" presStyleCnt="0"/>
      <dgm:spPr/>
    </dgm:pt>
    <dgm:pt modelId="{D4CCF6A7-59B0-4612-BE97-048F50E30C95}" type="pres">
      <dgm:prSet presAssocID="{0CCB6EA8-F938-4C5A-90F0-43BAB8593099}" presName="sibTrans" presStyleLbl="sibTrans2D1" presStyleIdx="6" presStyleCnt="12"/>
      <dgm:spPr/>
    </dgm:pt>
    <dgm:pt modelId="{6E8D28BB-4299-435C-9DC7-C66F0B6262F9}" type="pres">
      <dgm:prSet presAssocID="{8C727339-77C4-493B-A233-7E547417B5BE}" presName="node" presStyleLbl="node1" presStyleIdx="7" presStyleCnt="12">
        <dgm:presLayoutVars>
          <dgm:bulletEnabled val="1"/>
        </dgm:presLayoutVars>
      </dgm:prSet>
      <dgm:spPr/>
    </dgm:pt>
    <dgm:pt modelId="{A26B8DFD-B3CB-4A8C-9D1E-F3A478DEA688}" type="pres">
      <dgm:prSet presAssocID="{8C727339-77C4-493B-A233-7E547417B5BE}" presName="dummy" presStyleCnt="0"/>
      <dgm:spPr/>
    </dgm:pt>
    <dgm:pt modelId="{F7C191BC-2487-42AF-B1DA-6DFF327CFB4F}" type="pres">
      <dgm:prSet presAssocID="{EE5D51A8-CC30-4EA9-B715-327BD41C2EC1}" presName="sibTrans" presStyleLbl="sibTrans2D1" presStyleIdx="7" presStyleCnt="12"/>
      <dgm:spPr/>
    </dgm:pt>
    <dgm:pt modelId="{AECB03C0-4470-4B97-9A32-229A8C8207BF}" type="pres">
      <dgm:prSet presAssocID="{1CF4559E-4574-4F8F-A8E1-B51B0169F549}" presName="node" presStyleLbl="node1" presStyleIdx="8" presStyleCnt="12">
        <dgm:presLayoutVars>
          <dgm:bulletEnabled val="1"/>
        </dgm:presLayoutVars>
      </dgm:prSet>
      <dgm:spPr/>
    </dgm:pt>
    <dgm:pt modelId="{ADC64565-9361-4F4B-9F95-8A9F60C58B9A}" type="pres">
      <dgm:prSet presAssocID="{1CF4559E-4574-4F8F-A8E1-B51B0169F549}" presName="dummy" presStyleCnt="0"/>
      <dgm:spPr/>
    </dgm:pt>
    <dgm:pt modelId="{0FC273F7-C8C9-4969-AB3D-12A8C64B20EF}" type="pres">
      <dgm:prSet presAssocID="{2EE3D8CC-4282-4071-BC78-CC803A342D54}" presName="sibTrans" presStyleLbl="sibTrans2D1" presStyleIdx="8" presStyleCnt="12"/>
      <dgm:spPr/>
    </dgm:pt>
    <dgm:pt modelId="{C9AACC12-622F-4CF1-A5C8-13258BF4D55D}" type="pres">
      <dgm:prSet presAssocID="{F2866DC7-6998-40C9-B364-7E2FD1641085}" presName="node" presStyleLbl="node1" presStyleIdx="9" presStyleCnt="12">
        <dgm:presLayoutVars>
          <dgm:bulletEnabled val="1"/>
        </dgm:presLayoutVars>
      </dgm:prSet>
      <dgm:spPr/>
    </dgm:pt>
    <dgm:pt modelId="{64FDFE78-F511-4977-B6D9-45E1F4CDBF60}" type="pres">
      <dgm:prSet presAssocID="{F2866DC7-6998-40C9-B364-7E2FD1641085}" presName="dummy" presStyleCnt="0"/>
      <dgm:spPr/>
    </dgm:pt>
    <dgm:pt modelId="{2DF0664F-5D33-4EEE-B762-D543D594B824}" type="pres">
      <dgm:prSet presAssocID="{1F15FE0D-DC4C-47B2-9DAD-5D392F596748}" presName="sibTrans" presStyleLbl="sibTrans2D1" presStyleIdx="9" presStyleCnt="12"/>
      <dgm:spPr/>
    </dgm:pt>
    <dgm:pt modelId="{DFA489D2-F5DE-42A0-A0B2-C11724942885}" type="pres">
      <dgm:prSet presAssocID="{61630A19-0DD1-4FD7-8AF3-32987C649E0E}" presName="node" presStyleLbl="node1" presStyleIdx="10" presStyleCnt="12">
        <dgm:presLayoutVars>
          <dgm:bulletEnabled val="1"/>
        </dgm:presLayoutVars>
      </dgm:prSet>
      <dgm:spPr/>
    </dgm:pt>
    <dgm:pt modelId="{A2EFA932-C095-41E2-B15D-4CE4C3A212EF}" type="pres">
      <dgm:prSet presAssocID="{61630A19-0DD1-4FD7-8AF3-32987C649E0E}" presName="dummy" presStyleCnt="0"/>
      <dgm:spPr/>
    </dgm:pt>
    <dgm:pt modelId="{7B0970F6-D3B8-49A8-99D9-4E1F39D1D3E0}" type="pres">
      <dgm:prSet presAssocID="{1087E353-4F87-4E4C-81BD-FB383E5C7DDB}" presName="sibTrans" presStyleLbl="sibTrans2D1" presStyleIdx="10" presStyleCnt="12"/>
      <dgm:spPr/>
    </dgm:pt>
    <dgm:pt modelId="{C388F942-E16F-4F95-AE0F-385F8B9D854D}" type="pres">
      <dgm:prSet presAssocID="{652D9BB6-D0CD-47E5-9B12-A883BC505943}" presName="node" presStyleLbl="node1" presStyleIdx="11" presStyleCnt="12" custScaleX="108459">
        <dgm:presLayoutVars>
          <dgm:bulletEnabled val="1"/>
        </dgm:presLayoutVars>
      </dgm:prSet>
      <dgm:spPr/>
    </dgm:pt>
    <dgm:pt modelId="{DE0FEAD2-76B1-4549-9F70-440B19309CAC}" type="pres">
      <dgm:prSet presAssocID="{652D9BB6-D0CD-47E5-9B12-A883BC505943}" presName="dummy" presStyleCnt="0"/>
      <dgm:spPr/>
    </dgm:pt>
    <dgm:pt modelId="{09D36F8F-6CFC-4FAB-A524-E9E4762283C0}" type="pres">
      <dgm:prSet presAssocID="{7C91DC1B-72EB-4E56-A9C6-0FF8D5E297DC}" presName="sibTrans" presStyleLbl="sibTrans2D1" presStyleIdx="11" presStyleCnt="12"/>
      <dgm:spPr/>
    </dgm:pt>
  </dgm:ptLst>
  <dgm:cxnLst>
    <dgm:cxn modelId="{216E6402-49DF-4386-BBFC-60A5C71D9E73}" type="presOf" srcId="{6BD450B6-63B8-4C92-B6B0-72F0B88EBA7B}" destId="{D5920EDA-C285-451A-8B12-DB9EFF5BDD4C}" srcOrd="0" destOrd="0" presId="urn:microsoft.com/office/officeart/2005/8/layout/radial6"/>
    <dgm:cxn modelId="{D2B1A80C-D69E-4F44-91BA-B62E628CC5FF}" type="presOf" srcId="{8C727339-77C4-493B-A233-7E547417B5BE}" destId="{6E8D28BB-4299-435C-9DC7-C66F0B6262F9}" srcOrd="0" destOrd="0" presId="urn:microsoft.com/office/officeart/2005/8/layout/radial6"/>
    <dgm:cxn modelId="{82D9B90D-47B5-447A-93FF-790DCEEA328E}" srcId="{6BD450B6-63B8-4C92-B6B0-72F0B88EBA7B}" destId="{88BD614F-C13B-49F6-AF95-1FB2F0C52A2A}" srcOrd="4" destOrd="0" parTransId="{5B8908EC-2CC7-4ECA-92F9-9E827EB23EC3}" sibTransId="{11CE3E0B-C4E1-474F-A21C-D6432866561D}"/>
    <dgm:cxn modelId="{72155211-3D6B-40BE-B7CD-AE6649DCFB69}" type="presOf" srcId="{15D800FE-2986-4195-8AD4-70C4906D1E1F}" destId="{D2E8A51A-F0C7-4B3A-8931-6E0D86AC9DE0}" srcOrd="0" destOrd="0" presId="urn:microsoft.com/office/officeart/2005/8/layout/radial6"/>
    <dgm:cxn modelId="{93D45320-1EFF-41A9-8070-DEDB6DFA080A}" type="presOf" srcId="{EAB13A34-AC2B-424E-A3A2-9CFE5038AEB6}" destId="{DFE0AF20-ABD1-43A8-B5C7-625422A12485}" srcOrd="0" destOrd="0" presId="urn:microsoft.com/office/officeart/2005/8/layout/radial6"/>
    <dgm:cxn modelId="{4CE4DA24-8486-423D-8374-69FC7516FC45}" type="presOf" srcId="{A9561A97-9418-4A9F-BE97-6354C0BF6075}" destId="{26CF06F9-EB93-4780-BAEE-D6E3B253ACBF}" srcOrd="0" destOrd="0" presId="urn:microsoft.com/office/officeart/2005/8/layout/radial6"/>
    <dgm:cxn modelId="{A8FC2D26-A954-47F9-9E7D-6B59A39FF23E}" srcId="{6BD450B6-63B8-4C92-B6B0-72F0B88EBA7B}" destId="{61630A19-0DD1-4FD7-8AF3-32987C649E0E}" srcOrd="10" destOrd="0" parTransId="{6C3EDEC5-2006-4DBF-B2C4-888E069E2686}" sibTransId="{1087E353-4F87-4E4C-81BD-FB383E5C7DDB}"/>
    <dgm:cxn modelId="{C9F7C229-9E74-4200-821E-F63964A81ABD}" type="presOf" srcId="{0EE2AF22-DF4D-4CA8-A87E-D542F8F80053}" destId="{FD8C628D-A4EB-40BA-B488-F5CC2BB62D7F}" srcOrd="0" destOrd="0" presId="urn:microsoft.com/office/officeart/2005/8/layout/radial6"/>
    <dgm:cxn modelId="{C5643E61-8124-4BD5-9FA7-BFFDE4ECFBBD}" type="presOf" srcId="{1CF4559E-4574-4F8F-A8E1-B51B0169F549}" destId="{AECB03C0-4470-4B97-9A32-229A8C8207BF}" srcOrd="0" destOrd="0" presId="urn:microsoft.com/office/officeart/2005/8/layout/radial6"/>
    <dgm:cxn modelId="{5F13D666-CA08-45BD-A261-31372624020E}" type="presOf" srcId="{61630A19-0DD1-4FD7-8AF3-32987C649E0E}" destId="{DFA489D2-F5DE-42A0-A0B2-C11724942885}" srcOrd="0" destOrd="0" presId="urn:microsoft.com/office/officeart/2005/8/layout/radial6"/>
    <dgm:cxn modelId="{81D8CA47-DC19-417D-A846-E2E059D87DB1}" type="presOf" srcId="{8972860C-01F3-41F6-B44F-12A7EE7072D2}" destId="{600312FA-F41F-4ABA-9752-4E3241FB365E}" srcOrd="0" destOrd="0" presId="urn:microsoft.com/office/officeart/2005/8/layout/radial6"/>
    <dgm:cxn modelId="{D1FCB075-36BC-4A87-8EA9-B8618810B0FB}" type="presOf" srcId="{689FC3B1-94DE-4321-9614-03473A4B7EA0}" destId="{CB640EB4-8261-4000-87A2-93F4B452AAF4}" srcOrd="0" destOrd="0" presId="urn:microsoft.com/office/officeart/2005/8/layout/radial6"/>
    <dgm:cxn modelId="{34138957-4D39-4772-933B-F88A0CB2BED4}" type="presOf" srcId="{8460652B-8895-4991-96A8-59A4CBCD35E9}" destId="{64A6B1E7-3881-4C12-9F6C-5073658AF1C9}" srcOrd="0" destOrd="0" presId="urn:microsoft.com/office/officeart/2005/8/layout/radial6"/>
    <dgm:cxn modelId="{0B36D777-88CE-495C-B69C-05EABF75DF34}" type="presOf" srcId="{4DB22408-A33C-4FDC-9C12-0D6E638EDE1A}" destId="{142C18C1-3FD1-4456-B4D4-C1B8241AFB69}" srcOrd="0" destOrd="0" presId="urn:microsoft.com/office/officeart/2005/8/layout/radial6"/>
    <dgm:cxn modelId="{6E55E357-BF46-4F63-9FA1-423B43015E3A}" type="presOf" srcId="{ED4E9AF8-A666-4636-8F98-8163E89C88A1}" destId="{3D610653-0A43-4900-8896-6E0C632506EB}" srcOrd="0" destOrd="0" presId="urn:microsoft.com/office/officeart/2005/8/layout/radial6"/>
    <dgm:cxn modelId="{76DC115A-BF42-46FB-A231-6C91E835B191}" type="presOf" srcId="{11CE3E0B-C4E1-474F-A21C-D6432866561D}" destId="{816F44A2-39DA-4798-9B0F-8246BD444B54}" srcOrd="0" destOrd="0" presId="urn:microsoft.com/office/officeart/2005/8/layout/radial6"/>
    <dgm:cxn modelId="{49D0717D-D983-4B0C-B0D5-116775FB1907}" type="presOf" srcId="{1F15FE0D-DC4C-47B2-9DAD-5D392F596748}" destId="{2DF0664F-5D33-4EEE-B762-D543D594B824}" srcOrd="0" destOrd="0" presId="urn:microsoft.com/office/officeart/2005/8/layout/radial6"/>
    <dgm:cxn modelId="{946A9685-9096-41DD-9C40-E594CED9CE3D}" srcId="{6BD450B6-63B8-4C92-B6B0-72F0B88EBA7B}" destId="{ED4E9AF8-A666-4636-8F98-8163E89C88A1}" srcOrd="1" destOrd="0" parTransId="{DBE46E33-0FF9-4BE3-A06C-C18BDA114DCA}" sibTransId="{A9561A97-9418-4A9F-BE97-6354C0BF6075}"/>
    <dgm:cxn modelId="{ADF26688-6DFA-4921-A0CD-FC9729CCCF8E}" type="presOf" srcId="{EE5D51A8-CC30-4EA9-B715-327BD41C2EC1}" destId="{F7C191BC-2487-42AF-B1DA-6DFF327CFB4F}" srcOrd="0" destOrd="0" presId="urn:microsoft.com/office/officeart/2005/8/layout/radial6"/>
    <dgm:cxn modelId="{CCE9368F-F412-4784-A728-534CB5CC4DA9}" srcId="{6BD450B6-63B8-4C92-B6B0-72F0B88EBA7B}" destId="{24459367-2D76-44AB-9CB3-33B67D0A8561}" srcOrd="0" destOrd="0" parTransId="{47706C29-B7E5-4F8A-B961-AB7DB30EFE09}" sibTransId="{15D800FE-2986-4195-8AD4-70C4906D1E1F}"/>
    <dgm:cxn modelId="{52E63AA2-C2C1-4C57-80BD-A7A6C52A7C17}" type="presOf" srcId="{EC116468-23C0-495E-B634-0CC9F07F95EB}" destId="{CA06BFE8-E395-402D-9F8E-19BC5358B7D4}" srcOrd="0" destOrd="0" presId="urn:microsoft.com/office/officeart/2005/8/layout/radial6"/>
    <dgm:cxn modelId="{E680FAB5-E35B-41B5-BC88-80CCB918BCCB}" type="presOf" srcId="{7C91DC1B-72EB-4E56-A9C6-0FF8D5E297DC}" destId="{09D36F8F-6CFC-4FAB-A524-E9E4762283C0}" srcOrd="0" destOrd="0" presId="urn:microsoft.com/office/officeart/2005/8/layout/radial6"/>
    <dgm:cxn modelId="{A66079BA-FD65-474D-B233-05AEE4DF98B5}" type="presOf" srcId="{633F1465-AF3F-48A8-B8E4-5CE5D5487D44}" destId="{8EA1BDF9-E491-40D0-BDAA-137D98967EE1}" srcOrd="0" destOrd="0" presId="urn:microsoft.com/office/officeart/2005/8/layout/radial6"/>
    <dgm:cxn modelId="{CB6279BA-36D6-4C66-A2EC-1AFD57797F3E}" srcId="{6BD450B6-63B8-4C92-B6B0-72F0B88EBA7B}" destId="{F2866DC7-6998-40C9-B364-7E2FD1641085}" srcOrd="9" destOrd="0" parTransId="{99863934-0FB6-4F1D-B3F9-CFF83CE58D4D}" sibTransId="{1F15FE0D-DC4C-47B2-9DAD-5D392F596748}"/>
    <dgm:cxn modelId="{FEDF3CBF-CC55-43CB-87DF-B5ADDB17EB7E}" type="presOf" srcId="{2EE3D8CC-4282-4071-BC78-CC803A342D54}" destId="{0FC273F7-C8C9-4969-AB3D-12A8C64B20EF}" srcOrd="0" destOrd="0" presId="urn:microsoft.com/office/officeart/2005/8/layout/radial6"/>
    <dgm:cxn modelId="{B9920BC2-3CA1-42E7-A214-2E9B1A8A006C}" type="presOf" srcId="{1087E353-4F87-4E4C-81BD-FB383E5C7DDB}" destId="{7B0970F6-D3B8-49A8-99D9-4E1F39D1D3E0}" srcOrd="0" destOrd="0" presId="urn:microsoft.com/office/officeart/2005/8/layout/radial6"/>
    <dgm:cxn modelId="{5AD694C3-CA09-4D8D-85B9-95963DCFF8BA}" srcId="{6BD450B6-63B8-4C92-B6B0-72F0B88EBA7B}" destId="{652D9BB6-D0CD-47E5-9B12-A883BC505943}" srcOrd="11" destOrd="0" parTransId="{94F549FB-3108-43F9-B27B-FCB58F6A123B}" sibTransId="{7C91DC1B-72EB-4E56-A9C6-0FF8D5E297DC}"/>
    <dgm:cxn modelId="{2454A7C5-DCEE-4D57-8CE3-251682FD6ED5}" srcId="{6BD450B6-63B8-4C92-B6B0-72F0B88EBA7B}" destId="{EAB13A34-AC2B-424E-A3A2-9CFE5038AEB6}" srcOrd="3" destOrd="0" parTransId="{3908A785-DD62-4E97-9686-975F31AD793F}" sibTransId="{4DB22408-A33C-4FDC-9C12-0D6E638EDE1A}"/>
    <dgm:cxn modelId="{7577EED0-E637-4C36-94EF-DC18472F751D}" srcId="{8460652B-8895-4991-96A8-59A4CBCD35E9}" destId="{6BD450B6-63B8-4C92-B6B0-72F0B88EBA7B}" srcOrd="0" destOrd="0" parTransId="{B313F548-8933-4841-B9CD-961DBCD45983}" sibTransId="{175B2519-0E26-4C1F-8D86-D86736FF561E}"/>
    <dgm:cxn modelId="{8C8218D1-3866-4768-80B5-D0AC1B10C157}" type="presOf" srcId="{24459367-2D76-44AB-9CB3-33B67D0A8561}" destId="{991A9E6B-8B17-47B5-B764-D5269E3E01D1}" srcOrd="0" destOrd="0" presId="urn:microsoft.com/office/officeart/2005/8/layout/radial6"/>
    <dgm:cxn modelId="{8C198FD1-C43E-430C-8CFE-4F3739513C78}" type="presOf" srcId="{652D9BB6-D0CD-47E5-9B12-A883BC505943}" destId="{C388F942-E16F-4F95-AE0F-385F8B9D854D}" srcOrd="0" destOrd="0" presId="urn:microsoft.com/office/officeart/2005/8/layout/radial6"/>
    <dgm:cxn modelId="{34999DD3-FC61-49A0-ABDD-5A712F27E422}" srcId="{6BD450B6-63B8-4C92-B6B0-72F0B88EBA7B}" destId="{8C727339-77C4-493B-A233-7E547417B5BE}" srcOrd="7" destOrd="0" parTransId="{18D603B8-E024-4345-B3B3-958B2DA78224}" sibTransId="{EE5D51A8-CC30-4EA9-B715-327BD41C2EC1}"/>
    <dgm:cxn modelId="{FC8A27DA-ED08-496B-B80C-201C1988C8A0}" srcId="{6BD450B6-63B8-4C92-B6B0-72F0B88EBA7B}" destId="{1CF4559E-4574-4F8F-A8E1-B51B0169F549}" srcOrd="8" destOrd="0" parTransId="{BD2451BC-547A-4104-AF45-B714CF9B891C}" sibTransId="{2EE3D8CC-4282-4071-BC78-CC803A342D54}"/>
    <dgm:cxn modelId="{497008E2-6EE6-4200-BD58-25998193D5CD}" srcId="{6BD450B6-63B8-4C92-B6B0-72F0B88EBA7B}" destId="{8972860C-01F3-41F6-B44F-12A7EE7072D2}" srcOrd="2" destOrd="0" parTransId="{1EC64606-36A1-43CF-9F37-B429D379893F}" sibTransId="{633F1465-AF3F-48A8-B8E4-5CE5D5487D44}"/>
    <dgm:cxn modelId="{C51178E2-5BE8-4640-882F-D03D17176ADB}" type="presOf" srcId="{0CCB6EA8-F938-4C5A-90F0-43BAB8593099}" destId="{D4CCF6A7-59B0-4612-BE97-048F50E30C95}" srcOrd="0" destOrd="0" presId="urn:microsoft.com/office/officeart/2005/8/layout/radial6"/>
    <dgm:cxn modelId="{87AA7AE9-BF3B-48D2-B0A8-C1C0AAF83594}" type="presOf" srcId="{88BD614F-C13B-49F6-AF95-1FB2F0C52A2A}" destId="{3C8F51EC-8AD1-4495-B9D2-07FE33068848}" srcOrd="0" destOrd="0" presId="urn:microsoft.com/office/officeart/2005/8/layout/radial6"/>
    <dgm:cxn modelId="{061F61EE-3E2A-4F2B-8B74-30B4A114EFCF}" srcId="{6BD450B6-63B8-4C92-B6B0-72F0B88EBA7B}" destId="{0EE2AF22-DF4D-4CA8-A87E-D542F8F80053}" srcOrd="5" destOrd="0" parTransId="{3E5D6798-0D7F-4ED7-BF85-1B2AF0308699}" sibTransId="{EC116468-23C0-495E-B634-0CC9F07F95EB}"/>
    <dgm:cxn modelId="{068EDCF9-C9ED-4269-ABF5-3B3E277C3C4F}" srcId="{6BD450B6-63B8-4C92-B6B0-72F0B88EBA7B}" destId="{689FC3B1-94DE-4321-9614-03473A4B7EA0}" srcOrd="6" destOrd="0" parTransId="{CF778C88-C4C3-4FFC-9D76-D2628B360C92}" sibTransId="{0CCB6EA8-F938-4C5A-90F0-43BAB8593099}"/>
    <dgm:cxn modelId="{ABC9E5FA-EC49-4AC6-900D-E7510E37A89E}" type="presOf" srcId="{F2866DC7-6998-40C9-B364-7E2FD1641085}" destId="{C9AACC12-622F-4CF1-A5C8-13258BF4D55D}" srcOrd="0" destOrd="0" presId="urn:microsoft.com/office/officeart/2005/8/layout/radial6"/>
    <dgm:cxn modelId="{E09ED6D3-9396-4048-A851-01B70CB82CA7}" type="presParOf" srcId="{64A6B1E7-3881-4C12-9F6C-5073658AF1C9}" destId="{D5920EDA-C285-451A-8B12-DB9EFF5BDD4C}" srcOrd="0" destOrd="0" presId="urn:microsoft.com/office/officeart/2005/8/layout/radial6"/>
    <dgm:cxn modelId="{9F5623B7-95C0-4E55-87F7-1F0359154819}" type="presParOf" srcId="{64A6B1E7-3881-4C12-9F6C-5073658AF1C9}" destId="{991A9E6B-8B17-47B5-B764-D5269E3E01D1}" srcOrd="1" destOrd="0" presId="urn:microsoft.com/office/officeart/2005/8/layout/radial6"/>
    <dgm:cxn modelId="{B2BBDDE3-7269-40B7-BAA1-26FD6DA79D84}" type="presParOf" srcId="{64A6B1E7-3881-4C12-9F6C-5073658AF1C9}" destId="{B9CD73FC-14A4-4EE6-A6D4-B90337111B93}" srcOrd="2" destOrd="0" presId="urn:microsoft.com/office/officeart/2005/8/layout/radial6"/>
    <dgm:cxn modelId="{501252F3-433E-4FE4-8344-DDCB3F225866}" type="presParOf" srcId="{64A6B1E7-3881-4C12-9F6C-5073658AF1C9}" destId="{D2E8A51A-F0C7-4B3A-8931-6E0D86AC9DE0}" srcOrd="3" destOrd="0" presId="urn:microsoft.com/office/officeart/2005/8/layout/radial6"/>
    <dgm:cxn modelId="{231DFCB4-44DE-4CE3-97C3-C791A180BEA8}" type="presParOf" srcId="{64A6B1E7-3881-4C12-9F6C-5073658AF1C9}" destId="{3D610653-0A43-4900-8896-6E0C632506EB}" srcOrd="4" destOrd="0" presId="urn:microsoft.com/office/officeart/2005/8/layout/radial6"/>
    <dgm:cxn modelId="{6CAB4DF2-EC29-4484-9C02-F9929878C863}" type="presParOf" srcId="{64A6B1E7-3881-4C12-9F6C-5073658AF1C9}" destId="{90F07A28-B7E8-42F6-9FFB-C99F719B5C4D}" srcOrd="5" destOrd="0" presId="urn:microsoft.com/office/officeart/2005/8/layout/radial6"/>
    <dgm:cxn modelId="{B11121A3-46CB-49E5-96EC-E2C03261C875}" type="presParOf" srcId="{64A6B1E7-3881-4C12-9F6C-5073658AF1C9}" destId="{26CF06F9-EB93-4780-BAEE-D6E3B253ACBF}" srcOrd="6" destOrd="0" presId="urn:microsoft.com/office/officeart/2005/8/layout/radial6"/>
    <dgm:cxn modelId="{EA9D7905-B13B-4565-880A-612717597670}" type="presParOf" srcId="{64A6B1E7-3881-4C12-9F6C-5073658AF1C9}" destId="{600312FA-F41F-4ABA-9752-4E3241FB365E}" srcOrd="7" destOrd="0" presId="urn:microsoft.com/office/officeart/2005/8/layout/radial6"/>
    <dgm:cxn modelId="{3AAFAA81-D0DE-4CA6-80B2-62FAEC402639}" type="presParOf" srcId="{64A6B1E7-3881-4C12-9F6C-5073658AF1C9}" destId="{38590733-F82E-468C-BDD3-EB7045AF0542}" srcOrd="8" destOrd="0" presId="urn:microsoft.com/office/officeart/2005/8/layout/radial6"/>
    <dgm:cxn modelId="{272D8213-D32D-4A7E-A5E1-14778BAFA680}" type="presParOf" srcId="{64A6B1E7-3881-4C12-9F6C-5073658AF1C9}" destId="{8EA1BDF9-E491-40D0-BDAA-137D98967EE1}" srcOrd="9" destOrd="0" presId="urn:microsoft.com/office/officeart/2005/8/layout/radial6"/>
    <dgm:cxn modelId="{596F492C-A494-4206-BE2A-5BF9F3069789}" type="presParOf" srcId="{64A6B1E7-3881-4C12-9F6C-5073658AF1C9}" destId="{DFE0AF20-ABD1-43A8-B5C7-625422A12485}" srcOrd="10" destOrd="0" presId="urn:microsoft.com/office/officeart/2005/8/layout/radial6"/>
    <dgm:cxn modelId="{528CD7FB-6F6E-40AF-92AE-17EB49B3DC26}" type="presParOf" srcId="{64A6B1E7-3881-4C12-9F6C-5073658AF1C9}" destId="{C113B04D-A01E-42C6-A436-70277D35ACF9}" srcOrd="11" destOrd="0" presId="urn:microsoft.com/office/officeart/2005/8/layout/radial6"/>
    <dgm:cxn modelId="{29F58601-A806-44E6-AC78-06647DD064F0}" type="presParOf" srcId="{64A6B1E7-3881-4C12-9F6C-5073658AF1C9}" destId="{142C18C1-3FD1-4456-B4D4-C1B8241AFB69}" srcOrd="12" destOrd="0" presId="urn:microsoft.com/office/officeart/2005/8/layout/radial6"/>
    <dgm:cxn modelId="{0150EFD6-6BC7-4F6A-AF60-BC146CF60A9D}" type="presParOf" srcId="{64A6B1E7-3881-4C12-9F6C-5073658AF1C9}" destId="{3C8F51EC-8AD1-4495-B9D2-07FE33068848}" srcOrd="13" destOrd="0" presId="urn:microsoft.com/office/officeart/2005/8/layout/radial6"/>
    <dgm:cxn modelId="{E42AB8F6-030E-4ECF-B347-BE9408AD1F70}" type="presParOf" srcId="{64A6B1E7-3881-4C12-9F6C-5073658AF1C9}" destId="{3BA51A74-191F-47D3-B90A-72625A373F10}" srcOrd="14" destOrd="0" presId="urn:microsoft.com/office/officeart/2005/8/layout/radial6"/>
    <dgm:cxn modelId="{763D519B-607C-47F1-8039-0E3B5F7113E1}" type="presParOf" srcId="{64A6B1E7-3881-4C12-9F6C-5073658AF1C9}" destId="{816F44A2-39DA-4798-9B0F-8246BD444B54}" srcOrd="15" destOrd="0" presId="urn:microsoft.com/office/officeart/2005/8/layout/radial6"/>
    <dgm:cxn modelId="{5211AC55-7F71-4A13-9757-437081DBA3BC}" type="presParOf" srcId="{64A6B1E7-3881-4C12-9F6C-5073658AF1C9}" destId="{FD8C628D-A4EB-40BA-B488-F5CC2BB62D7F}" srcOrd="16" destOrd="0" presId="urn:microsoft.com/office/officeart/2005/8/layout/radial6"/>
    <dgm:cxn modelId="{E74C97FA-7657-4948-9700-EEC23940BED9}" type="presParOf" srcId="{64A6B1E7-3881-4C12-9F6C-5073658AF1C9}" destId="{73CD8AC8-0D79-467E-BD7A-54EDEB11B5A1}" srcOrd="17" destOrd="0" presId="urn:microsoft.com/office/officeart/2005/8/layout/radial6"/>
    <dgm:cxn modelId="{9BBF394B-5BF3-4C06-9605-14977FCCB0D7}" type="presParOf" srcId="{64A6B1E7-3881-4C12-9F6C-5073658AF1C9}" destId="{CA06BFE8-E395-402D-9F8E-19BC5358B7D4}" srcOrd="18" destOrd="0" presId="urn:microsoft.com/office/officeart/2005/8/layout/radial6"/>
    <dgm:cxn modelId="{92912176-20C0-4709-8C69-EE6114D8420D}" type="presParOf" srcId="{64A6B1E7-3881-4C12-9F6C-5073658AF1C9}" destId="{CB640EB4-8261-4000-87A2-93F4B452AAF4}" srcOrd="19" destOrd="0" presId="urn:microsoft.com/office/officeart/2005/8/layout/radial6"/>
    <dgm:cxn modelId="{5AF6B98D-2AD7-4364-9C21-2148096B4BC9}" type="presParOf" srcId="{64A6B1E7-3881-4C12-9F6C-5073658AF1C9}" destId="{96A9383E-3B62-4F1F-9EC1-351A8853830F}" srcOrd="20" destOrd="0" presId="urn:microsoft.com/office/officeart/2005/8/layout/radial6"/>
    <dgm:cxn modelId="{2AFBE54B-ECFB-48DB-81A7-E82A40236BAD}" type="presParOf" srcId="{64A6B1E7-3881-4C12-9F6C-5073658AF1C9}" destId="{D4CCF6A7-59B0-4612-BE97-048F50E30C95}" srcOrd="21" destOrd="0" presId="urn:microsoft.com/office/officeart/2005/8/layout/radial6"/>
    <dgm:cxn modelId="{CE83E580-4A2C-49C3-8D3B-3EC497286FCE}" type="presParOf" srcId="{64A6B1E7-3881-4C12-9F6C-5073658AF1C9}" destId="{6E8D28BB-4299-435C-9DC7-C66F0B6262F9}" srcOrd="22" destOrd="0" presId="urn:microsoft.com/office/officeart/2005/8/layout/radial6"/>
    <dgm:cxn modelId="{5A042B40-DF7B-4F88-8730-94BEBAF7A7C1}" type="presParOf" srcId="{64A6B1E7-3881-4C12-9F6C-5073658AF1C9}" destId="{A26B8DFD-B3CB-4A8C-9D1E-F3A478DEA688}" srcOrd="23" destOrd="0" presId="urn:microsoft.com/office/officeart/2005/8/layout/radial6"/>
    <dgm:cxn modelId="{DF8EB12D-8913-4177-BEC4-F943CC2D6EDF}" type="presParOf" srcId="{64A6B1E7-3881-4C12-9F6C-5073658AF1C9}" destId="{F7C191BC-2487-42AF-B1DA-6DFF327CFB4F}" srcOrd="24" destOrd="0" presId="urn:microsoft.com/office/officeart/2005/8/layout/radial6"/>
    <dgm:cxn modelId="{3C3DD1CA-2B0C-49A1-828C-888CD500D9EF}" type="presParOf" srcId="{64A6B1E7-3881-4C12-9F6C-5073658AF1C9}" destId="{AECB03C0-4470-4B97-9A32-229A8C8207BF}" srcOrd="25" destOrd="0" presId="urn:microsoft.com/office/officeart/2005/8/layout/radial6"/>
    <dgm:cxn modelId="{F82892F4-F252-4B1D-BB13-00B1CB240461}" type="presParOf" srcId="{64A6B1E7-3881-4C12-9F6C-5073658AF1C9}" destId="{ADC64565-9361-4F4B-9F95-8A9F60C58B9A}" srcOrd="26" destOrd="0" presId="urn:microsoft.com/office/officeart/2005/8/layout/radial6"/>
    <dgm:cxn modelId="{5C9CBA19-3B70-4CDF-A774-979ED8BC6BF0}" type="presParOf" srcId="{64A6B1E7-3881-4C12-9F6C-5073658AF1C9}" destId="{0FC273F7-C8C9-4969-AB3D-12A8C64B20EF}" srcOrd="27" destOrd="0" presId="urn:microsoft.com/office/officeart/2005/8/layout/radial6"/>
    <dgm:cxn modelId="{433B1570-0FE4-4AC0-A24D-285F8B6D3C75}" type="presParOf" srcId="{64A6B1E7-3881-4C12-9F6C-5073658AF1C9}" destId="{C9AACC12-622F-4CF1-A5C8-13258BF4D55D}" srcOrd="28" destOrd="0" presId="urn:microsoft.com/office/officeart/2005/8/layout/radial6"/>
    <dgm:cxn modelId="{BA85E756-B1BE-43DB-9F73-5C40DCC8399C}" type="presParOf" srcId="{64A6B1E7-3881-4C12-9F6C-5073658AF1C9}" destId="{64FDFE78-F511-4977-B6D9-45E1F4CDBF60}" srcOrd="29" destOrd="0" presId="urn:microsoft.com/office/officeart/2005/8/layout/radial6"/>
    <dgm:cxn modelId="{15CD946E-20C3-454C-AAE7-FFB24DE6BC48}" type="presParOf" srcId="{64A6B1E7-3881-4C12-9F6C-5073658AF1C9}" destId="{2DF0664F-5D33-4EEE-B762-D543D594B824}" srcOrd="30" destOrd="0" presId="urn:microsoft.com/office/officeart/2005/8/layout/radial6"/>
    <dgm:cxn modelId="{EEEA2A87-0068-48D1-B479-91C423316623}" type="presParOf" srcId="{64A6B1E7-3881-4C12-9F6C-5073658AF1C9}" destId="{DFA489D2-F5DE-42A0-A0B2-C11724942885}" srcOrd="31" destOrd="0" presId="urn:microsoft.com/office/officeart/2005/8/layout/radial6"/>
    <dgm:cxn modelId="{ABBCCA28-90EE-4C48-8760-976D315B11D0}" type="presParOf" srcId="{64A6B1E7-3881-4C12-9F6C-5073658AF1C9}" destId="{A2EFA932-C095-41E2-B15D-4CE4C3A212EF}" srcOrd="32" destOrd="0" presId="urn:microsoft.com/office/officeart/2005/8/layout/radial6"/>
    <dgm:cxn modelId="{25E825BB-4766-4ED9-82B7-D7B66A7F1B76}" type="presParOf" srcId="{64A6B1E7-3881-4C12-9F6C-5073658AF1C9}" destId="{7B0970F6-D3B8-49A8-99D9-4E1F39D1D3E0}" srcOrd="33" destOrd="0" presId="urn:microsoft.com/office/officeart/2005/8/layout/radial6"/>
    <dgm:cxn modelId="{AC4B1D92-EF69-4F14-80A3-08E840A3EF42}" type="presParOf" srcId="{64A6B1E7-3881-4C12-9F6C-5073658AF1C9}" destId="{C388F942-E16F-4F95-AE0F-385F8B9D854D}" srcOrd="34" destOrd="0" presId="urn:microsoft.com/office/officeart/2005/8/layout/radial6"/>
    <dgm:cxn modelId="{FE498A7F-4FB9-44C8-8232-0CC5E1D0A6CA}" type="presParOf" srcId="{64A6B1E7-3881-4C12-9F6C-5073658AF1C9}" destId="{DE0FEAD2-76B1-4549-9F70-440B19309CAC}" srcOrd="35" destOrd="0" presId="urn:microsoft.com/office/officeart/2005/8/layout/radial6"/>
    <dgm:cxn modelId="{4D684B66-C315-43C3-80B2-2BB3AD5E6FB7}" type="presParOf" srcId="{64A6B1E7-3881-4C12-9F6C-5073658AF1C9}" destId="{09D36F8F-6CFC-4FAB-A524-E9E4762283C0}" srcOrd="36" destOrd="0" presId="urn:microsoft.com/office/officeart/2005/8/layout/radial6"/>
  </dgm:cxnLst>
  <dgm:bg>
    <a:solidFill>
      <a:schemeClr val="tx2">
        <a:lumMod val="25000"/>
        <a:lumOff val="75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684128-A132-4CFD-B7AC-94AB47230C7B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A20D7B-3F19-403A-A5B0-0D4C3BDDD62C}">
      <dgm:prSet phldrT="[Text]" phldr="0" custT="1"/>
      <dgm:spPr/>
      <dgm:t>
        <a:bodyPr/>
        <a:lstStyle/>
        <a:p>
          <a:r>
            <a:rPr lang="hr-HR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Vlastiti i namjenski prihodi PK </a:t>
          </a:r>
        </a:p>
        <a:p>
          <a:r>
            <a:rPr lang="hr-HR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121.228.041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853100-DBC1-4721-AD06-B2E0EEA728A8}" type="parTrans" cxnId="{434B369F-BA27-42F2-B298-114160DD8B1E}">
      <dgm:prSet/>
      <dgm:spPr/>
      <dgm:t>
        <a:bodyPr/>
        <a:lstStyle/>
        <a:p>
          <a:endParaRPr lang="en-US"/>
        </a:p>
      </dgm:t>
    </dgm:pt>
    <dgm:pt modelId="{F326FEC3-3A6A-4ED7-88C0-63BDE5072CCB}" type="sibTrans" cxnId="{434B369F-BA27-42F2-B298-114160DD8B1E}">
      <dgm:prSet/>
      <dgm:spPr/>
      <dgm:t>
        <a:bodyPr/>
        <a:lstStyle/>
        <a:p>
          <a:endParaRPr lang="en-US"/>
        </a:p>
      </dgm:t>
    </dgm:pt>
    <dgm:pt modelId="{4FEA32A6-610B-474E-94E6-A64B5B28FBFB}">
      <dgm:prSet phldrT="[Text]" phldr="0" custT="1"/>
      <dgm:spPr/>
      <dgm:t>
        <a:bodyPr/>
        <a:lstStyle/>
        <a:p>
          <a:r>
            <a:rPr lang="hr-HR" sz="2800" b="0" dirty="0">
              <a:latin typeface="Times New Roman" panose="02020603050405020304" pitchFamily="18" charset="0"/>
              <a:cs typeface="Times New Roman" panose="02020603050405020304" pitchFamily="18" charset="0"/>
            </a:rPr>
            <a:t>236.540.000</a:t>
          </a:r>
        </a:p>
        <a:p>
          <a:r>
            <a:rPr lang="hr-HR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Proračun DNŽ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076990-85C5-4859-B5F9-8D2A29C5E8E6}" type="parTrans" cxnId="{C0AA3050-A2A7-4C61-8149-8017F0F4C263}">
      <dgm:prSet/>
      <dgm:spPr/>
      <dgm:t>
        <a:bodyPr/>
        <a:lstStyle/>
        <a:p>
          <a:endParaRPr lang="en-US"/>
        </a:p>
      </dgm:t>
    </dgm:pt>
    <dgm:pt modelId="{CFE5F07B-004C-4A03-BB0A-255E020F1762}" type="sibTrans" cxnId="{C0AA3050-A2A7-4C61-8149-8017F0F4C263}">
      <dgm:prSet/>
      <dgm:spPr/>
      <dgm:t>
        <a:bodyPr/>
        <a:lstStyle/>
        <a:p>
          <a:endParaRPr lang="en-US"/>
        </a:p>
      </dgm:t>
    </dgm:pt>
    <dgm:pt modelId="{975B8377-C4CC-41C0-B5CA-3C820A26AFF8}">
      <dgm:prSet phldrT="[Text]" phldr="0" custT="1"/>
      <dgm:spPr/>
      <dgm:t>
        <a:bodyPr/>
        <a:lstStyle/>
        <a:p>
          <a:r>
            <a:rPr lang="hr-HR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Županijski dio proračuna</a:t>
          </a:r>
        </a:p>
        <a:p>
          <a:r>
            <a:rPr lang="hr-HR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hr-HR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115.311.959</a:t>
          </a:r>
          <a:r>
            <a:rPr lang="hr-HR" sz="23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23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6F9A50-E26A-440B-B4CD-048957F17833}" type="sibTrans" cxnId="{1CA8ADC0-1612-49EC-B807-58592E7AAF87}">
      <dgm:prSet/>
      <dgm:spPr/>
      <dgm:t>
        <a:bodyPr/>
        <a:lstStyle/>
        <a:p>
          <a:endParaRPr lang="en-US"/>
        </a:p>
      </dgm:t>
    </dgm:pt>
    <dgm:pt modelId="{48641EF6-DD2A-4C58-A55E-AB1A59678BE3}" type="parTrans" cxnId="{1CA8ADC0-1612-49EC-B807-58592E7AAF87}">
      <dgm:prSet/>
      <dgm:spPr/>
      <dgm:t>
        <a:bodyPr/>
        <a:lstStyle/>
        <a:p>
          <a:endParaRPr lang="en-US"/>
        </a:p>
      </dgm:t>
    </dgm:pt>
    <dgm:pt modelId="{DC0F95E1-76D5-4365-A28C-45FF082265FD}" type="pres">
      <dgm:prSet presAssocID="{61684128-A132-4CFD-B7AC-94AB47230C7B}" presName="compositeShape" presStyleCnt="0">
        <dgm:presLayoutVars>
          <dgm:chMax val="7"/>
          <dgm:dir/>
          <dgm:resizeHandles val="exact"/>
        </dgm:presLayoutVars>
      </dgm:prSet>
      <dgm:spPr/>
    </dgm:pt>
    <dgm:pt modelId="{5BCC5732-BFD7-455C-81C0-64F7FC397529}" type="pres">
      <dgm:prSet presAssocID="{61684128-A132-4CFD-B7AC-94AB47230C7B}" presName="wedge1" presStyleLbl="node1" presStyleIdx="0" presStyleCnt="3" custLinFactNeighborX="-2582" custLinFactNeighborY="415"/>
      <dgm:spPr/>
    </dgm:pt>
    <dgm:pt modelId="{5091AA58-4022-40B1-B6A0-22FD0349A9CD}" type="pres">
      <dgm:prSet presAssocID="{61684128-A132-4CFD-B7AC-94AB47230C7B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0702DC1A-A71D-45E2-8985-A7D467AE394E}" type="pres">
      <dgm:prSet presAssocID="{61684128-A132-4CFD-B7AC-94AB47230C7B}" presName="wedge2" presStyleLbl="node1" presStyleIdx="1" presStyleCnt="3" custLinFactNeighborX="1426" custLinFactNeighborY="212"/>
      <dgm:spPr/>
    </dgm:pt>
    <dgm:pt modelId="{E1769DE1-1620-4D63-A62F-BB3F6BF0247D}" type="pres">
      <dgm:prSet presAssocID="{61684128-A132-4CFD-B7AC-94AB47230C7B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0F341753-682D-4E7F-B9CF-D3A56C45CBB8}" type="pres">
      <dgm:prSet presAssocID="{61684128-A132-4CFD-B7AC-94AB47230C7B}" presName="wedge3" presStyleLbl="node1" presStyleIdx="2" presStyleCnt="3" custScaleY="99366" custLinFactNeighborX="-628" custLinFactNeighborY="-2561"/>
      <dgm:spPr/>
    </dgm:pt>
    <dgm:pt modelId="{D8EE17FF-C884-4658-BC85-667E9CEA33DD}" type="pres">
      <dgm:prSet presAssocID="{61684128-A132-4CFD-B7AC-94AB47230C7B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EB698E02-949C-4076-A11D-30CFC145B904}" type="presOf" srcId="{77A20D7B-3F19-403A-A5B0-0D4C3BDDD62C}" destId="{5091AA58-4022-40B1-B6A0-22FD0349A9CD}" srcOrd="1" destOrd="0" presId="urn:microsoft.com/office/officeart/2005/8/layout/chart3"/>
    <dgm:cxn modelId="{2C701125-AD8B-41D9-92E7-49F6E018136A}" type="presOf" srcId="{975B8377-C4CC-41C0-B5CA-3C820A26AFF8}" destId="{D8EE17FF-C884-4658-BC85-667E9CEA33DD}" srcOrd="1" destOrd="0" presId="urn:microsoft.com/office/officeart/2005/8/layout/chart3"/>
    <dgm:cxn modelId="{81162D37-A743-4A69-97BF-F92DF42E043F}" type="presOf" srcId="{61684128-A132-4CFD-B7AC-94AB47230C7B}" destId="{DC0F95E1-76D5-4365-A28C-45FF082265FD}" srcOrd="0" destOrd="0" presId="urn:microsoft.com/office/officeart/2005/8/layout/chart3"/>
    <dgm:cxn modelId="{39AF154B-EFB7-4FBB-93BA-EBAF9ADBFC2B}" type="presOf" srcId="{77A20D7B-3F19-403A-A5B0-0D4C3BDDD62C}" destId="{5BCC5732-BFD7-455C-81C0-64F7FC397529}" srcOrd="0" destOrd="0" presId="urn:microsoft.com/office/officeart/2005/8/layout/chart3"/>
    <dgm:cxn modelId="{1BAE484B-40CE-407B-8C83-E881E15D7BC3}" type="presOf" srcId="{975B8377-C4CC-41C0-B5CA-3C820A26AFF8}" destId="{0F341753-682D-4E7F-B9CF-D3A56C45CBB8}" srcOrd="0" destOrd="0" presId="urn:microsoft.com/office/officeart/2005/8/layout/chart3"/>
    <dgm:cxn modelId="{C0AA3050-A2A7-4C61-8149-8017F0F4C263}" srcId="{61684128-A132-4CFD-B7AC-94AB47230C7B}" destId="{4FEA32A6-610B-474E-94E6-A64B5B28FBFB}" srcOrd="1" destOrd="0" parTransId="{38076990-85C5-4859-B5F9-8D2A29C5E8E6}" sibTransId="{CFE5F07B-004C-4A03-BB0A-255E020F1762}"/>
    <dgm:cxn modelId="{434B369F-BA27-42F2-B298-114160DD8B1E}" srcId="{61684128-A132-4CFD-B7AC-94AB47230C7B}" destId="{77A20D7B-3F19-403A-A5B0-0D4C3BDDD62C}" srcOrd="0" destOrd="0" parTransId="{0F853100-DBC1-4721-AD06-B2E0EEA728A8}" sibTransId="{F326FEC3-3A6A-4ED7-88C0-63BDE5072CCB}"/>
    <dgm:cxn modelId="{1CA8ADC0-1612-49EC-B807-58592E7AAF87}" srcId="{61684128-A132-4CFD-B7AC-94AB47230C7B}" destId="{975B8377-C4CC-41C0-B5CA-3C820A26AFF8}" srcOrd="2" destOrd="0" parTransId="{48641EF6-DD2A-4C58-A55E-AB1A59678BE3}" sibTransId="{F16F9A50-E26A-440B-B4CD-048957F17833}"/>
    <dgm:cxn modelId="{FC08E4DE-6120-45C2-885A-3B06D4B18E3E}" type="presOf" srcId="{4FEA32A6-610B-474E-94E6-A64B5B28FBFB}" destId="{E1769DE1-1620-4D63-A62F-BB3F6BF0247D}" srcOrd="1" destOrd="0" presId="urn:microsoft.com/office/officeart/2005/8/layout/chart3"/>
    <dgm:cxn modelId="{7BF47DF9-9738-4FE8-B5EF-06DA37AF4F22}" type="presOf" srcId="{4FEA32A6-610B-474E-94E6-A64B5B28FBFB}" destId="{0702DC1A-A71D-45E2-8985-A7D467AE394E}" srcOrd="0" destOrd="0" presId="urn:microsoft.com/office/officeart/2005/8/layout/chart3"/>
    <dgm:cxn modelId="{14DC447E-EF8C-4485-A8B9-8288382F8364}" type="presParOf" srcId="{DC0F95E1-76D5-4365-A28C-45FF082265FD}" destId="{5BCC5732-BFD7-455C-81C0-64F7FC397529}" srcOrd="0" destOrd="0" presId="urn:microsoft.com/office/officeart/2005/8/layout/chart3"/>
    <dgm:cxn modelId="{4C6C7604-F48C-4C28-A50D-E1DEF1361C7A}" type="presParOf" srcId="{DC0F95E1-76D5-4365-A28C-45FF082265FD}" destId="{5091AA58-4022-40B1-B6A0-22FD0349A9CD}" srcOrd="1" destOrd="0" presId="urn:microsoft.com/office/officeart/2005/8/layout/chart3"/>
    <dgm:cxn modelId="{141E276A-0ACE-4BC2-9A80-3E81BA9FC3AC}" type="presParOf" srcId="{DC0F95E1-76D5-4365-A28C-45FF082265FD}" destId="{0702DC1A-A71D-45E2-8985-A7D467AE394E}" srcOrd="2" destOrd="0" presId="urn:microsoft.com/office/officeart/2005/8/layout/chart3"/>
    <dgm:cxn modelId="{FEC96FA9-B571-41DC-AAFC-CF9EFD064929}" type="presParOf" srcId="{DC0F95E1-76D5-4365-A28C-45FF082265FD}" destId="{E1769DE1-1620-4D63-A62F-BB3F6BF0247D}" srcOrd="3" destOrd="0" presId="urn:microsoft.com/office/officeart/2005/8/layout/chart3"/>
    <dgm:cxn modelId="{E487B443-EE19-4083-8797-355FEC4BF276}" type="presParOf" srcId="{DC0F95E1-76D5-4365-A28C-45FF082265FD}" destId="{0F341753-682D-4E7F-B9CF-D3A56C45CBB8}" srcOrd="4" destOrd="0" presId="urn:microsoft.com/office/officeart/2005/8/layout/chart3"/>
    <dgm:cxn modelId="{AB2A6184-8F42-45DF-830E-FAD8CF59919D}" type="presParOf" srcId="{DC0F95E1-76D5-4365-A28C-45FF082265FD}" destId="{D8EE17FF-C884-4658-BC85-667E9CEA33DD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36F8F-6CFC-4FAB-A524-E9E4762283C0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14400000"/>
            <a:gd name="adj2" fmla="val 1620000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0970F6-D3B8-49A8-99D9-4E1F39D1D3E0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12600000"/>
            <a:gd name="adj2" fmla="val 1440000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F0664F-5D33-4EEE-B762-D543D594B824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10800000"/>
            <a:gd name="adj2" fmla="val 1260000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C273F7-C8C9-4969-AB3D-12A8C64B20EF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9000000"/>
            <a:gd name="adj2" fmla="val 1080000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C191BC-2487-42AF-B1DA-6DFF327CFB4F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7200000"/>
            <a:gd name="adj2" fmla="val 900000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CCF6A7-59B0-4612-BE97-048F50E30C95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5400000"/>
            <a:gd name="adj2" fmla="val 720000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6BFE8-E395-402D-9F8E-19BC5358B7D4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3600000"/>
            <a:gd name="adj2" fmla="val 540000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F44A2-39DA-4798-9B0F-8246BD444B54}">
      <dsp:nvSpPr>
        <dsp:cNvPr id="0" name=""/>
        <dsp:cNvSpPr/>
      </dsp:nvSpPr>
      <dsp:spPr>
        <a:xfrm>
          <a:off x="3265340" y="389599"/>
          <a:ext cx="5828948" cy="5828948"/>
        </a:xfrm>
        <a:prstGeom prst="blockArc">
          <a:avLst>
            <a:gd name="adj1" fmla="val 1898129"/>
            <a:gd name="adj2" fmla="val 3714414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2C18C1-3FD1-4456-B4D4-C1B8241AFB69}">
      <dsp:nvSpPr>
        <dsp:cNvPr id="0" name=""/>
        <dsp:cNvSpPr/>
      </dsp:nvSpPr>
      <dsp:spPr>
        <a:xfrm>
          <a:off x="3183121" y="532008"/>
          <a:ext cx="5828948" cy="5828948"/>
        </a:xfrm>
        <a:prstGeom prst="blockArc">
          <a:avLst>
            <a:gd name="adj1" fmla="val 21485586"/>
            <a:gd name="adj2" fmla="val 1701871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A1BDF9-E491-40D0-BDAA-137D98967EE1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19800000"/>
            <a:gd name="adj2" fmla="val 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CF06F9-EB93-4780-BAEE-D6E3B253ACBF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18000000"/>
            <a:gd name="adj2" fmla="val 1980000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E8A51A-F0C7-4B3A-8931-6E0D86AC9DE0}">
      <dsp:nvSpPr>
        <dsp:cNvPr id="0" name=""/>
        <dsp:cNvSpPr/>
      </dsp:nvSpPr>
      <dsp:spPr>
        <a:xfrm>
          <a:off x="3181525" y="436148"/>
          <a:ext cx="5828948" cy="5828948"/>
        </a:xfrm>
        <a:prstGeom prst="blockArc">
          <a:avLst>
            <a:gd name="adj1" fmla="val 16200000"/>
            <a:gd name="adj2" fmla="val 18000000"/>
            <a:gd name="adj3" fmla="val 231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920EDA-C285-451A-8B12-DB9EFF5BDD4C}">
      <dsp:nvSpPr>
        <dsp:cNvPr id="0" name=""/>
        <dsp:cNvSpPr/>
      </dsp:nvSpPr>
      <dsp:spPr>
        <a:xfrm>
          <a:off x="5427761" y="2682384"/>
          <a:ext cx="1336476" cy="1336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500" kern="1200" dirty="0"/>
            <a:t>Koji su ciljevi proračuna?</a:t>
          </a:r>
        </a:p>
      </dsp:txBody>
      <dsp:txXfrm>
        <a:off x="5623483" y="2878106"/>
        <a:ext cx="945032" cy="945032"/>
      </dsp:txXfrm>
    </dsp:sp>
    <dsp:sp modelId="{991A9E6B-8B17-47B5-B764-D5269E3E01D1}">
      <dsp:nvSpPr>
        <dsp:cNvPr id="0" name=""/>
        <dsp:cNvSpPr/>
      </dsp:nvSpPr>
      <dsp:spPr>
        <a:xfrm>
          <a:off x="5628233" y="2060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Ulaganje u razvojne projekte-infrastruktura, obrazovanje, poduzetništvo, turizam i inovacije</a:t>
          </a:r>
        </a:p>
      </dsp:txBody>
      <dsp:txXfrm>
        <a:off x="5765239" y="139066"/>
        <a:ext cx="661521" cy="661521"/>
      </dsp:txXfrm>
    </dsp:sp>
    <dsp:sp modelId="{3D610653-0A43-4900-8896-6E0C632506EB}">
      <dsp:nvSpPr>
        <dsp:cNvPr id="0" name=""/>
        <dsp:cNvSpPr/>
      </dsp:nvSpPr>
      <dsp:spPr>
        <a:xfrm>
          <a:off x="7068630" y="388013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Jačanje konkurentnosti gospodarstva te poticanje okruženja za ulaganje i razvoj</a:t>
          </a:r>
        </a:p>
      </dsp:txBody>
      <dsp:txXfrm>
        <a:off x="7205636" y="525019"/>
        <a:ext cx="661521" cy="661521"/>
      </dsp:txXfrm>
    </dsp:sp>
    <dsp:sp modelId="{600312FA-F41F-4ABA-9752-4E3241FB365E}">
      <dsp:nvSpPr>
        <dsp:cNvPr id="0" name=""/>
        <dsp:cNvSpPr/>
      </dsp:nvSpPr>
      <dsp:spPr>
        <a:xfrm>
          <a:off x="8123074" y="1442458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/>
            <a:t>Privlačanje </a:t>
          </a:r>
          <a:r>
            <a:rPr lang="hr-HR" sz="600" kern="1200" dirty="0"/>
            <a:t>investicija i EU fondova</a:t>
          </a:r>
          <a:endParaRPr lang="en-US" sz="600" kern="1200" dirty="0"/>
        </a:p>
      </dsp:txBody>
      <dsp:txXfrm>
        <a:off x="8260080" y="1579464"/>
        <a:ext cx="661521" cy="661521"/>
      </dsp:txXfrm>
    </dsp:sp>
    <dsp:sp modelId="{DFE0AF20-ABD1-43A8-B5C7-625422A12485}">
      <dsp:nvSpPr>
        <dsp:cNvPr id="0" name=""/>
        <dsp:cNvSpPr/>
      </dsp:nvSpPr>
      <dsp:spPr>
        <a:xfrm>
          <a:off x="8509028" y="2882855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Poticanje programa od regionalnog značanja kroz jačanje suradnje s općinama i gradovima</a:t>
          </a:r>
        </a:p>
      </dsp:txBody>
      <dsp:txXfrm>
        <a:off x="8646034" y="3019861"/>
        <a:ext cx="661521" cy="661521"/>
      </dsp:txXfrm>
    </dsp:sp>
    <dsp:sp modelId="{3C8F51EC-8AD1-4495-B9D2-07FE33068848}">
      <dsp:nvSpPr>
        <dsp:cNvPr id="0" name=""/>
        <dsp:cNvSpPr/>
      </dsp:nvSpPr>
      <dsp:spPr>
        <a:xfrm>
          <a:off x="8164763" y="4347322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Financiranje kapitalnih projekata izvan standarda u sklopu školstva i zdravstva</a:t>
          </a:r>
        </a:p>
      </dsp:txBody>
      <dsp:txXfrm>
        <a:off x="8301769" y="4484328"/>
        <a:ext cx="661521" cy="661521"/>
      </dsp:txXfrm>
    </dsp:sp>
    <dsp:sp modelId="{FD8C628D-A4EB-40BA-B488-F5CC2BB62D7F}">
      <dsp:nvSpPr>
        <dsp:cNvPr id="0" name=""/>
        <dsp:cNvSpPr/>
      </dsp:nvSpPr>
      <dsp:spPr>
        <a:xfrm>
          <a:off x="7068630" y="5377697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Unaprijeđenje zaštite okoliša</a:t>
          </a:r>
        </a:p>
      </dsp:txBody>
      <dsp:txXfrm>
        <a:off x="7205636" y="5514703"/>
        <a:ext cx="661521" cy="661521"/>
      </dsp:txXfrm>
    </dsp:sp>
    <dsp:sp modelId="{CB640EB4-8261-4000-87A2-93F4B452AAF4}">
      <dsp:nvSpPr>
        <dsp:cNvPr id="0" name=""/>
        <dsp:cNvSpPr/>
      </dsp:nvSpPr>
      <dsp:spPr>
        <a:xfrm>
          <a:off x="5628233" y="5763650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Razvoj ruralnog prostora i ruralnog turizma te unaprijeđenje održive poljoprivredne proizvodnje</a:t>
          </a:r>
        </a:p>
      </dsp:txBody>
      <dsp:txXfrm>
        <a:off x="5765239" y="5900656"/>
        <a:ext cx="661521" cy="661521"/>
      </dsp:txXfrm>
    </dsp:sp>
    <dsp:sp modelId="{6E8D28BB-4299-435C-9DC7-C66F0B6262F9}">
      <dsp:nvSpPr>
        <dsp:cNvPr id="0" name=""/>
        <dsp:cNvSpPr/>
      </dsp:nvSpPr>
      <dsp:spPr>
        <a:xfrm>
          <a:off x="4187835" y="5377697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Unaprijeđenje korištenja obnovljivih izvora energije i energetske efikasnosti</a:t>
          </a:r>
        </a:p>
      </dsp:txBody>
      <dsp:txXfrm>
        <a:off x="4324841" y="5514703"/>
        <a:ext cx="661521" cy="661521"/>
      </dsp:txXfrm>
    </dsp:sp>
    <dsp:sp modelId="{AECB03C0-4470-4B97-9A32-229A8C8207BF}">
      <dsp:nvSpPr>
        <dsp:cNvPr id="0" name=""/>
        <dsp:cNvSpPr/>
      </dsp:nvSpPr>
      <dsp:spPr>
        <a:xfrm>
          <a:off x="3133391" y="4323253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Poticanje </a:t>
          </a:r>
          <a:r>
            <a:rPr lang="hr-HR" sz="600" kern="1200"/>
            <a:t>programa zdravstva, socijalne sigurnosti i demografije</a:t>
          </a:r>
          <a:endParaRPr lang="hr-HR" sz="600" kern="1200" dirty="0"/>
        </a:p>
      </dsp:txBody>
      <dsp:txXfrm>
        <a:off x="3270397" y="4460259"/>
        <a:ext cx="661521" cy="661521"/>
      </dsp:txXfrm>
    </dsp:sp>
    <dsp:sp modelId="{C9AACC12-622F-4CF1-A5C8-13258BF4D55D}">
      <dsp:nvSpPr>
        <dsp:cNvPr id="0" name=""/>
        <dsp:cNvSpPr/>
      </dsp:nvSpPr>
      <dsp:spPr>
        <a:xfrm>
          <a:off x="2747438" y="2882855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Unaprijeđenje kvalitete života stanovnika</a:t>
          </a:r>
          <a:endParaRPr lang="en-US" sz="600" kern="1200" dirty="0"/>
        </a:p>
      </dsp:txBody>
      <dsp:txXfrm>
        <a:off x="2884444" y="3019861"/>
        <a:ext cx="661521" cy="661521"/>
      </dsp:txXfrm>
    </dsp:sp>
    <dsp:sp modelId="{DFA489D2-F5DE-42A0-A0B2-C11724942885}">
      <dsp:nvSpPr>
        <dsp:cNvPr id="0" name=""/>
        <dsp:cNvSpPr/>
      </dsp:nvSpPr>
      <dsp:spPr>
        <a:xfrm>
          <a:off x="3133391" y="1442458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Racionalno upravljanje imovinom</a:t>
          </a:r>
        </a:p>
      </dsp:txBody>
      <dsp:txXfrm>
        <a:off x="3270397" y="1579464"/>
        <a:ext cx="661521" cy="661521"/>
      </dsp:txXfrm>
    </dsp:sp>
    <dsp:sp modelId="{C388F942-E16F-4F95-AE0F-385F8B9D854D}">
      <dsp:nvSpPr>
        <dsp:cNvPr id="0" name=""/>
        <dsp:cNvSpPr/>
      </dsp:nvSpPr>
      <dsp:spPr>
        <a:xfrm>
          <a:off x="4148267" y="388013"/>
          <a:ext cx="1014670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600" kern="1200" dirty="0"/>
            <a:t>Poboljšanje prometne povezanosti</a:t>
          </a:r>
        </a:p>
      </dsp:txBody>
      <dsp:txXfrm>
        <a:off x="4296862" y="525019"/>
        <a:ext cx="717480" cy="6615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CC5732-BFD7-455C-81C0-64F7FC397529}">
      <dsp:nvSpPr>
        <dsp:cNvPr id="0" name=""/>
        <dsp:cNvSpPr/>
      </dsp:nvSpPr>
      <dsp:spPr>
        <a:xfrm>
          <a:off x="1988331" y="350785"/>
          <a:ext cx="4150954" cy="4150954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Vlastiti i namjenski prihodi PK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121.228.041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45165" y="1116735"/>
        <a:ext cx="1408359" cy="1383651"/>
      </dsp:txXfrm>
    </dsp:sp>
    <dsp:sp modelId="{0702DC1A-A71D-45E2-8985-A7D467AE394E}">
      <dsp:nvSpPr>
        <dsp:cNvPr id="0" name=""/>
        <dsp:cNvSpPr/>
      </dsp:nvSpPr>
      <dsp:spPr>
        <a:xfrm>
          <a:off x="1940729" y="465899"/>
          <a:ext cx="4150954" cy="4150954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236.540.000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Proračun DNŽ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77300" y="3084953"/>
        <a:ext cx="1877812" cy="1284819"/>
      </dsp:txXfrm>
    </dsp:sp>
    <dsp:sp modelId="{0F341753-682D-4E7F-B9CF-D3A56C45CBB8}">
      <dsp:nvSpPr>
        <dsp:cNvPr id="0" name=""/>
        <dsp:cNvSpPr/>
      </dsp:nvSpPr>
      <dsp:spPr>
        <a:xfrm>
          <a:off x="1855469" y="363951"/>
          <a:ext cx="4150954" cy="4124637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Županijski dio proračuna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hr-HR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115.311.959</a:t>
          </a:r>
          <a:r>
            <a:rPr lang="hr-HR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00214" y="1174148"/>
        <a:ext cx="1408359" cy="137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0.66374</cdr:x>
      <cdr:y>0.04318</cdr:y>
    </cdr:from>
    <cdr:to>
      <cdr:x>0.92624</cdr:x>
      <cdr:y>0.21762</cdr:y>
    </cdr:to>
    <cdr:sp macro="" textlink="">
      <cdr:nvSpPr>
        <cdr:cNvPr id="2" name="Scroll: Horizontal 1">
          <a:extLst xmlns:a="http://schemas.openxmlformats.org/drawingml/2006/main">
            <a:ext uri="{FF2B5EF4-FFF2-40B4-BE49-F238E27FC236}">
              <a16:creationId xmlns:a16="http://schemas.microsoft.com/office/drawing/2014/main" id="{184D8737-BF03-77CF-C23F-87535946C333}"/>
            </a:ext>
          </a:extLst>
        </cdr:cNvPr>
        <cdr:cNvSpPr/>
      </cdr:nvSpPr>
      <cdr:spPr>
        <a:xfrm xmlns:a="http://schemas.openxmlformats.org/drawingml/2006/main">
          <a:off x="6376881" y="223438"/>
          <a:ext cx="2521968" cy="902629"/>
        </a:xfrm>
        <a:prstGeom xmlns:a="http://schemas.openxmlformats.org/drawingml/2006/main" prst="horizontalScroll">
          <a:avLst/>
        </a:prstGeom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hr-HR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Struktura rashoda po ekonomskoj klasifikaciji</a:t>
          </a:r>
          <a:endParaRPr lang="en-US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E37223D-8A42-479C-BB1B-72032ED31DD3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319E24-DAC4-4086-9615-1C48DDABF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978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319E24-DAC4-4086-9615-1C48DDABFB5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68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C4AC1-EC4C-04C4-6AD1-B65754F39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E4FDE3-993A-DF52-5CF8-97456138E4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B0823E-92C6-29EF-18B3-2570967728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7682B4-5B03-A4FA-3E5A-601835A904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19E24-DAC4-4086-9615-1C48DDABFB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8537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7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42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41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1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7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18" indent="0" algn="ctr">
              <a:buNone/>
              <a:defRPr sz="2800"/>
            </a:lvl2pPr>
            <a:lvl3pPr marL="914435" indent="0" algn="ctr">
              <a:buNone/>
              <a:defRPr sz="2400"/>
            </a:lvl3pPr>
            <a:lvl4pPr marL="1371651" indent="0" algn="ctr">
              <a:buNone/>
              <a:defRPr sz="2000"/>
            </a:lvl4pPr>
            <a:lvl5pPr marL="1828869" indent="0" algn="ctr">
              <a:buNone/>
              <a:defRPr sz="2000"/>
            </a:lvl5pPr>
            <a:lvl6pPr marL="2286085" indent="0" algn="ctr">
              <a:buNone/>
              <a:defRPr sz="2000"/>
            </a:lvl6pPr>
            <a:lvl7pPr marL="2743302" indent="0" algn="ctr">
              <a:buNone/>
              <a:defRPr sz="2000"/>
            </a:lvl7pPr>
            <a:lvl8pPr marL="3200520" indent="0" algn="ctr">
              <a:buNone/>
              <a:defRPr sz="2000"/>
            </a:lvl8pPr>
            <a:lvl9pPr marL="3657738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195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167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8" y="767419"/>
            <a:ext cx="10780777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1" y="4204209"/>
            <a:ext cx="9226297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18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4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5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86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085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302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52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738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14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6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2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32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60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1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18" indent="0">
              <a:buNone/>
              <a:defRPr sz="2000" b="1"/>
            </a:lvl2pPr>
            <a:lvl3pPr marL="914435" indent="0">
              <a:buNone/>
              <a:defRPr sz="1801" b="1"/>
            </a:lvl3pPr>
            <a:lvl4pPr marL="1371651" indent="0">
              <a:buNone/>
              <a:defRPr sz="1600" b="1"/>
            </a:lvl4pPr>
            <a:lvl5pPr marL="1828869" indent="0">
              <a:buNone/>
              <a:defRPr sz="1600" b="1"/>
            </a:lvl5pPr>
            <a:lvl6pPr marL="2286085" indent="0">
              <a:buNone/>
              <a:defRPr sz="1600" b="1"/>
            </a:lvl6pPr>
            <a:lvl7pPr marL="2743302" indent="0">
              <a:buNone/>
              <a:defRPr sz="1600" b="1"/>
            </a:lvl7pPr>
            <a:lvl8pPr marL="3200520" indent="0">
              <a:buNone/>
              <a:defRPr sz="1600" b="1"/>
            </a:lvl8pPr>
            <a:lvl9pPr marL="365773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60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13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1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18" indent="0">
              <a:buNone/>
              <a:defRPr sz="2000" b="1"/>
            </a:lvl2pPr>
            <a:lvl3pPr marL="914435" indent="0">
              <a:buNone/>
              <a:defRPr sz="1801" b="1"/>
            </a:lvl3pPr>
            <a:lvl4pPr marL="1371651" indent="0">
              <a:buNone/>
              <a:defRPr sz="1600" b="1"/>
            </a:lvl4pPr>
            <a:lvl5pPr marL="1828869" indent="0">
              <a:buNone/>
              <a:defRPr sz="1600" b="1"/>
            </a:lvl5pPr>
            <a:lvl6pPr marL="2286085" indent="0">
              <a:buNone/>
              <a:defRPr sz="1600" b="1"/>
            </a:lvl6pPr>
            <a:lvl7pPr marL="2743302" indent="0">
              <a:buNone/>
              <a:defRPr sz="1600" b="1"/>
            </a:lvl7pPr>
            <a:lvl8pPr marL="3200520" indent="0">
              <a:buNone/>
              <a:defRPr sz="1600" b="1"/>
            </a:lvl8pPr>
            <a:lvl9pPr marL="365773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13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10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141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648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5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1" cy="3126987"/>
          </a:xfrm>
        </p:spPr>
        <p:txBody>
          <a:bodyPr>
            <a:normAutofit/>
          </a:bodyPr>
          <a:lstStyle>
            <a:lvl1pPr marL="0" marR="0" indent="0" algn="l" defTabSz="914435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1">
                <a:solidFill>
                  <a:srgbClr val="262626"/>
                </a:solidFill>
              </a:defRPr>
            </a:lvl1pPr>
            <a:lvl2pPr marL="457218" indent="0">
              <a:buNone/>
              <a:defRPr sz="1200"/>
            </a:lvl2pPr>
            <a:lvl3pPr marL="914435" indent="0">
              <a:buNone/>
              <a:defRPr sz="1001"/>
            </a:lvl3pPr>
            <a:lvl4pPr marL="1371651" indent="0">
              <a:buNone/>
              <a:defRPr sz="900"/>
            </a:lvl4pPr>
            <a:lvl5pPr marL="1828869" indent="0">
              <a:buNone/>
              <a:defRPr sz="900"/>
            </a:lvl5pPr>
            <a:lvl6pPr marL="2286085" indent="0">
              <a:buNone/>
              <a:defRPr sz="900"/>
            </a:lvl6pPr>
            <a:lvl7pPr marL="2743302" indent="0">
              <a:buNone/>
              <a:defRPr sz="900"/>
            </a:lvl7pPr>
            <a:lvl8pPr marL="3200520" indent="0">
              <a:buNone/>
              <a:defRPr sz="900"/>
            </a:lvl8pPr>
            <a:lvl9pPr marL="3657738" indent="0">
              <a:buNone/>
              <a:defRPr sz="900"/>
            </a:lvl9pPr>
          </a:lstStyle>
          <a:p>
            <a:pPr marL="0" marR="0" lvl="0" indent="0" algn="l" defTabSz="914435" rtl="0" eaLnBrk="1" fontAlgn="auto" latinLnBrk="0" hangingPunct="1">
              <a:lnSpc>
                <a:spcPct val="100000"/>
              </a:lnSpc>
              <a:spcBef>
                <a:spcPts val="14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245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7742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8" y="5418670"/>
            <a:ext cx="10780777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18" indent="0">
              <a:buNone/>
              <a:defRPr sz="2800"/>
            </a:lvl2pPr>
            <a:lvl3pPr marL="914435" indent="0">
              <a:buNone/>
              <a:defRPr sz="2400"/>
            </a:lvl3pPr>
            <a:lvl4pPr marL="1371651" indent="0">
              <a:buNone/>
              <a:defRPr sz="2000"/>
            </a:lvl4pPr>
            <a:lvl5pPr marL="1828869" indent="0">
              <a:buNone/>
              <a:defRPr sz="2000"/>
            </a:lvl5pPr>
            <a:lvl6pPr marL="2286085" indent="0">
              <a:buNone/>
              <a:defRPr sz="2000"/>
            </a:lvl6pPr>
            <a:lvl7pPr marL="2743302" indent="0">
              <a:buNone/>
              <a:defRPr sz="2000"/>
            </a:lvl7pPr>
            <a:lvl8pPr marL="3200520" indent="0">
              <a:buNone/>
              <a:defRPr sz="2000"/>
            </a:lvl8pPr>
            <a:lvl9pPr marL="3657738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1">
                <a:solidFill>
                  <a:srgbClr val="262626"/>
                </a:solidFill>
              </a:defRPr>
            </a:lvl1pPr>
            <a:lvl2pPr marL="457218" indent="0">
              <a:buNone/>
              <a:defRPr sz="1200"/>
            </a:lvl2pPr>
            <a:lvl3pPr marL="914435" indent="0">
              <a:buNone/>
              <a:defRPr sz="1001"/>
            </a:lvl3pPr>
            <a:lvl4pPr marL="1371651" indent="0">
              <a:buNone/>
              <a:defRPr sz="900"/>
            </a:lvl4pPr>
            <a:lvl5pPr marL="1828869" indent="0">
              <a:buNone/>
              <a:defRPr sz="900"/>
            </a:lvl5pPr>
            <a:lvl6pPr marL="2286085" indent="0">
              <a:buNone/>
              <a:defRPr sz="900"/>
            </a:lvl6pPr>
            <a:lvl7pPr marL="2743302" indent="0">
              <a:buNone/>
              <a:defRPr sz="900"/>
            </a:lvl7pPr>
            <a:lvl8pPr marL="3200520" indent="0">
              <a:buNone/>
              <a:defRPr sz="900"/>
            </a:lvl8pPr>
            <a:lvl9pPr marL="365773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68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049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6" y="714377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436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3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553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3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293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25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7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1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5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2"/>
            <a:ext cx="1075372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5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9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5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9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5" y="5876415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1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72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35" rtl="0" eaLnBrk="1" latinLnBrk="0" hangingPunct="1">
        <a:lnSpc>
          <a:spcPct val="85000"/>
        </a:lnSpc>
        <a:spcBef>
          <a:spcPct val="0"/>
        </a:spcBef>
        <a:buNone/>
        <a:defRPr sz="5401" kern="1200" spc="-121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3" indent="-91443" algn="l" defTabSz="914435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85" indent="-342913" algn="l" defTabSz="914435" rtl="0" eaLnBrk="1" latinLnBrk="0" hangingPunct="1">
        <a:lnSpc>
          <a:spcPct val="85000"/>
        </a:lnSpc>
        <a:spcBef>
          <a:spcPts val="601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61" indent="-548661" algn="l" defTabSz="914435" rtl="0" eaLnBrk="1" latinLnBrk="0" hangingPunct="1">
        <a:lnSpc>
          <a:spcPct val="85000"/>
        </a:lnSpc>
        <a:spcBef>
          <a:spcPts val="601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90" indent="-822990" algn="l" defTabSz="914435" rtl="0" eaLnBrk="1" latinLnBrk="0" hangingPunct="1">
        <a:lnSpc>
          <a:spcPct val="85000"/>
        </a:lnSpc>
        <a:spcBef>
          <a:spcPts val="601"/>
        </a:spcBef>
        <a:buFont typeface="Arial" pitchFamily="34" charset="0"/>
        <a:buChar char=" "/>
        <a:defRPr sz="180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322" indent="-1097322" algn="l" defTabSz="914435" rtl="0" eaLnBrk="1" latinLnBrk="0" hangingPunct="1">
        <a:lnSpc>
          <a:spcPct val="85000"/>
        </a:lnSpc>
        <a:spcBef>
          <a:spcPts val="601"/>
        </a:spcBef>
        <a:buFont typeface="Arial" pitchFamily="34" charset="0"/>
        <a:buChar char=" "/>
        <a:defRPr sz="180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45" indent="-228609" algn="l" defTabSz="914435" rtl="0" eaLnBrk="1" latinLnBrk="0" hangingPunct="1">
        <a:lnSpc>
          <a:spcPct val="85000"/>
        </a:lnSpc>
        <a:spcBef>
          <a:spcPts val="601"/>
        </a:spcBef>
        <a:buFont typeface="Arial" pitchFamily="34" charset="0"/>
        <a:buChar char=" "/>
        <a:defRPr sz="180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53" indent="-228609" algn="l" defTabSz="914435" rtl="0" eaLnBrk="1" latinLnBrk="0" hangingPunct="1">
        <a:lnSpc>
          <a:spcPct val="85000"/>
        </a:lnSpc>
        <a:spcBef>
          <a:spcPts val="601"/>
        </a:spcBef>
        <a:buFont typeface="Arial" pitchFamily="34" charset="0"/>
        <a:buChar char=" "/>
        <a:defRPr sz="180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61" indent="-228609" algn="l" defTabSz="914435" rtl="0" eaLnBrk="1" latinLnBrk="0" hangingPunct="1">
        <a:lnSpc>
          <a:spcPct val="85000"/>
        </a:lnSpc>
        <a:spcBef>
          <a:spcPts val="601"/>
        </a:spcBef>
        <a:buFont typeface="Arial" pitchFamily="34" charset="0"/>
        <a:buChar char=" "/>
        <a:defRPr sz="180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69" indent="-228609" algn="l" defTabSz="914435" rtl="0" eaLnBrk="1" latinLnBrk="0" hangingPunct="1">
        <a:lnSpc>
          <a:spcPct val="85000"/>
        </a:lnSpc>
        <a:spcBef>
          <a:spcPts val="601"/>
        </a:spcBef>
        <a:buFont typeface="Arial" pitchFamily="34" charset="0"/>
        <a:buChar char=" "/>
        <a:defRPr sz="180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35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8" algn="l" defTabSz="914435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35" algn="l" defTabSz="914435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51" algn="l" defTabSz="914435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69" algn="l" defTabSz="914435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85" algn="l" defTabSz="914435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302" algn="l" defTabSz="914435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520" algn="l" defTabSz="914435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738" algn="l" defTabSz="914435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hrvzz.hr/otvoreni%20proracun/" TargetMode="External"/><Relationship Id="rId2" Type="http://schemas.openxmlformats.org/officeDocument/2006/relationships/hyperlink" Target="http://www.dnz.h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hyperlink" Target="https://transparentno.dubrovackoneretvanska.otvorenazupanija.hr/isplate/sc-isplate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gi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BFA37-736F-B41F-4947-935308ECD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REPUBLIKA HRVATSKA</a:t>
            </a:r>
            <a:br>
              <a:rPr lang="hr-HR" sz="20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DUBROVAČKO-NERETVANSKA ŽUPANIJA </a:t>
            </a:r>
            <a:br>
              <a:rPr lang="hr-HR" sz="20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UPRAVNI ODJEL ZA FINANCIJE </a:t>
            </a:r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8E913-B57E-6665-0854-F1B588B9C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 fontScale="85000" lnSpcReduction="20000"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hr-HR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KRATKI VODIČ</a:t>
            </a:r>
          </a:p>
          <a:p>
            <a:pPr algn="ctr"/>
            <a:r>
              <a:rPr lang="hr-HR" sz="19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PRORAČUN DNŽ ZA 2026. </a:t>
            </a:r>
          </a:p>
          <a:p>
            <a:pPr algn="ctr"/>
            <a:endParaRPr lang="hr-HR" sz="19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9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hr-HR" sz="19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Dubrovnik, prosinac 2025.</a:t>
            </a:r>
            <a:b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78E4DE2C-E9A1-E090-41FE-287223065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347" y="2396417"/>
            <a:ext cx="3675184" cy="1565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645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26A74B-8D15-58C0-E62C-0E9AC614C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DFD4D-08F3-351D-E03F-D60009D27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CEC28-5E0D-013B-AD01-3FC16F46D0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0"/>
            <a:ext cx="10753725" cy="652087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551F1C6A-998D-6E86-2676-8A3871F0CF9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croll: Vertical 11">
            <a:extLst>
              <a:ext uri="{FF2B5EF4-FFF2-40B4-BE49-F238E27FC236}">
                <a16:creationId xmlns:a16="http://schemas.microsoft.com/office/drawing/2014/main" id="{4A2F89CD-7B07-A199-8B63-BF0F04A21A6B}"/>
              </a:ext>
            </a:extLst>
          </p:cNvPr>
          <p:cNvSpPr/>
          <p:nvPr/>
        </p:nvSpPr>
        <p:spPr>
          <a:xfrm rot="5400000">
            <a:off x="5700304" y="-1290301"/>
            <a:ext cx="791390" cy="3615070"/>
          </a:xfrm>
          <a:prstGeom prst="vertic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Organizacijska klasifikacija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A52482E-2C54-B0FA-7277-529C33447A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665437"/>
              </p:ext>
            </p:extLst>
          </p:nvPr>
        </p:nvGraphicFramePr>
        <p:xfrm>
          <a:off x="2441718" y="1101577"/>
          <a:ext cx="6800294" cy="46548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0635">
                  <a:extLst>
                    <a:ext uri="{9D8B030D-6E8A-4147-A177-3AD203B41FA5}">
                      <a16:colId xmlns:a16="http://schemas.microsoft.com/office/drawing/2014/main" val="2681189667"/>
                    </a:ext>
                  </a:extLst>
                </a:gridCol>
                <a:gridCol w="1195435">
                  <a:extLst>
                    <a:ext uri="{9D8B030D-6E8A-4147-A177-3AD203B41FA5}">
                      <a16:colId xmlns:a16="http://schemas.microsoft.com/office/drawing/2014/main" val="2883844211"/>
                    </a:ext>
                  </a:extLst>
                </a:gridCol>
                <a:gridCol w="1194787">
                  <a:extLst>
                    <a:ext uri="{9D8B030D-6E8A-4147-A177-3AD203B41FA5}">
                      <a16:colId xmlns:a16="http://schemas.microsoft.com/office/drawing/2014/main" val="1721286552"/>
                    </a:ext>
                  </a:extLst>
                </a:gridCol>
                <a:gridCol w="1099437">
                  <a:extLst>
                    <a:ext uri="{9D8B030D-6E8A-4147-A177-3AD203B41FA5}">
                      <a16:colId xmlns:a16="http://schemas.microsoft.com/office/drawing/2014/main" val="693904274"/>
                    </a:ext>
                  </a:extLst>
                </a:gridCol>
              </a:tblGrid>
              <a:tr h="7914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UPRAVNI ODJELI 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hr-HR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hr-HR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 2026.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Projekcije 2027.</a:t>
                      </a:r>
                    </a:p>
                  </a:txBody>
                  <a:tcPr marL="43555" marR="4355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Projekcije 2028.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ctr"/>
                </a:tc>
                <a:extLst>
                  <a:ext uri="{0D108BD9-81ED-4DB2-BD59-A6C34878D82A}">
                    <a16:rowId xmlns:a16="http://schemas.microsoft.com/office/drawing/2014/main" val="3370770277"/>
                  </a:ext>
                </a:extLst>
              </a:tr>
              <a:tr h="137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068378042"/>
                  </a:ext>
                </a:extLst>
              </a:tr>
              <a:tr h="32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I.ŽUPANIJSKI PRORAČUN 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115.311.959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79.663.676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50.177.053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273598719"/>
                  </a:ext>
                </a:extLst>
              </a:tr>
              <a:tr h="285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UO ZA POSLOVE ŽUPANA I ŽS 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4.065.897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3.128.914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3.555.842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276467215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OBRAZOVANJE, KULTURU I SPORT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61.915.697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32.892.380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13.018.496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2398923495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PODUZETNIŠTVO, TURIZAM I MORE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5.825.827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3.265.114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3.055.442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351227595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PROSTORNO UREĐENJE I GRADNJU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827.250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495.650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495.650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085397835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ZAŠTITA OKOLIŠA I KOMUNALNI POSLOVI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6.322.167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7.930.883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3.029.415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4183671951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FINANCIJE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9.490.700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11.102.700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9.187.700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3184238954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OPĆA UPRAVA I IMOVINSKO PRAVNI POSLOVI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1.188.000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1.188.000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1.188.000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889606692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ZDRAVSTVO, OBITELJ I BRANITELJE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16.265.875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11.415.300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11.273.608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2610272833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POLJOPRIVREDA I RURALNI RAZVOJ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9.430.546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8.244.735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5.372.900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4273627706"/>
                  </a:ext>
                </a:extLst>
              </a:tr>
              <a:tr h="32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II. PRORAČUNSKI KORISNICI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121.228.041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116.229.324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116.197.947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718350592"/>
                  </a:ext>
                </a:extLst>
              </a:tr>
              <a:tr h="285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ŠKOLSTVO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64.703.177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64.515.412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64.660.367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550976909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JU DUNEA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823.013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293.904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232.900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2843675186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ZAVOD ZA PROSTORNO UREĐENJE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699723468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JU ZA ZAŠTIĆENE DIJELOVE PRIRODE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870.199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765.583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14.600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831826326"/>
                  </a:ext>
                </a:extLst>
              </a:tr>
              <a:tr h="15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b="0" dirty="0">
                          <a:solidFill>
                            <a:schemeClr val="tx1"/>
                          </a:solidFill>
                          <a:effectLst/>
                        </a:rPr>
                        <a:t>ZDRAVSTVO, DOMOVI ZA STARIJE I NEMOĆNE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54.831.652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50.654.425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51.290.080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2396636755"/>
                  </a:ext>
                </a:extLst>
              </a:tr>
              <a:tr h="32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800" dirty="0">
                          <a:solidFill>
                            <a:schemeClr val="tx1"/>
                          </a:solidFill>
                          <a:effectLst/>
                        </a:rPr>
                        <a:t>UKUPNO RASHODI: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236.540.000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195.893.000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166.375.000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1402974437"/>
                  </a:ext>
                </a:extLst>
              </a:tr>
              <a:tr h="285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700" dirty="0">
                          <a:solidFill>
                            <a:schemeClr val="tx1"/>
                          </a:solidFill>
                          <a:effectLst/>
                        </a:rPr>
                        <a:t>UKUPNO RASPOLOŽIVA SREDSTVA PRORAČUNA: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236.540.000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195.893.000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166.375.000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5" marR="43555" marT="0" marB="0" anchor="b"/>
                </a:tc>
                <a:extLst>
                  <a:ext uri="{0D108BD9-81ED-4DB2-BD59-A6C34878D82A}">
                    <a16:rowId xmlns:a16="http://schemas.microsoft.com/office/drawing/2014/main" val="53634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330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8E913-B57E-6665-0854-F1B588B9C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553" y="2483224"/>
            <a:ext cx="11062829" cy="1730188"/>
          </a:xfrm>
        </p:spPr>
        <p:txBody>
          <a:bodyPr>
            <a:normAutofit/>
          </a:bodyPr>
          <a:lstStyle/>
          <a:p>
            <a:endParaRPr lang="hr-HR" sz="14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099880-64D0-4E02-AC32-FE2002336398}"/>
              </a:ext>
            </a:extLst>
          </p:cNvPr>
          <p:cNvSpPr txBox="1"/>
          <p:nvPr/>
        </p:nvSpPr>
        <p:spPr>
          <a:xfrm>
            <a:off x="564585" y="358168"/>
            <a:ext cx="106687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1" dirty="0">
                <a:solidFill>
                  <a:prstClr val="black"/>
                </a:solidFill>
                <a:latin typeface="Calibri Light" panose="020F0302020204030204"/>
              </a:rPr>
              <a:t>Popis </a:t>
            </a: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proračunskih korisnika Proračuna DNŽ.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A95837-3DC6-4596-0F16-0C02B509E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618" y="1123636"/>
            <a:ext cx="6207252" cy="50231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01BD99-FCC4-C4CA-AFCD-5846EB1B6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296" y="1024191"/>
            <a:ext cx="5649342" cy="31638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79B779-70F3-D9E4-B013-B8E30C2659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2918" y="4469606"/>
            <a:ext cx="6207252" cy="9311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AD06EF6-41D5-5AB0-22D3-E9E3E46112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5837" y="1070028"/>
            <a:ext cx="6207252" cy="16748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F3DB312-CDAF-F982-58E2-8FBB732F44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2935" y="2876074"/>
            <a:ext cx="6207252" cy="7452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D194948-C170-353C-EF83-D3C9EF9B19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9243" y="5923340"/>
            <a:ext cx="853514" cy="865707"/>
          </a:xfrm>
          <a:prstGeom prst="rect">
            <a:avLst/>
          </a:prstGeom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EF5C04D-F315-52D8-C0E4-B2D1A269FE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1364580"/>
              </p:ext>
            </p:extLst>
          </p:nvPr>
        </p:nvGraphicFramePr>
        <p:xfrm>
          <a:off x="7102136" y="3752480"/>
          <a:ext cx="4944862" cy="2630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421826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8B0513-75BE-2F63-8BC3-07DFD6C52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A5248-3D16-AA0A-A768-AAA896912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9A566-E408-15B3-33E4-30F1B6685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25F716CD-2619-58AF-24AF-0BECDB8A720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croll: Horizontal 5">
            <a:extLst>
              <a:ext uri="{FF2B5EF4-FFF2-40B4-BE49-F238E27FC236}">
                <a16:creationId xmlns:a16="http://schemas.microsoft.com/office/drawing/2014/main" id="{417AF1D5-DAB1-4B89-FCF0-0E4644EB39F2}"/>
              </a:ext>
            </a:extLst>
          </p:cNvPr>
          <p:cNvSpPr/>
          <p:nvPr/>
        </p:nvSpPr>
        <p:spPr>
          <a:xfrm>
            <a:off x="3352907" y="202756"/>
            <a:ext cx="4189228" cy="893135"/>
          </a:xfrm>
          <a:prstGeom prst="horizont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Funkcijska klasifikacija</a:t>
            </a:r>
            <a:endParaRPr lang="en-US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C723C7C-A932-0EBB-9A44-04716AD95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1477188"/>
              </p:ext>
            </p:extLst>
          </p:nvPr>
        </p:nvGraphicFramePr>
        <p:xfrm>
          <a:off x="895927" y="1228437"/>
          <a:ext cx="9402618" cy="4618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9781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9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Chart bld="category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21E40BB-B667-8083-AC72-8B2544395B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881080"/>
              </p:ext>
            </p:extLst>
          </p:nvPr>
        </p:nvGraphicFramePr>
        <p:xfrm>
          <a:off x="101600" y="805176"/>
          <a:ext cx="8376553" cy="5894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croll: Horizontal 7">
            <a:extLst>
              <a:ext uri="{FF2B5EF4-FFF2-40B4-BE49-F238E27FC236}">
                <a16:creationId xmlns:a16="http://schemas.microsoft.com/office/drawing/2014/main" id="{445D8289-7434-FBB7-61C9-C6173D43CA04}"/>
              </a:ext>
            </a:extLst>
          </p:cNvPr>
          <p:cNvSpPr/>
          <p:nvPr/>
        </p:nvSpPr>
        <p:spPr>
          <a:xfrm>
            <a:off x="8376553" y="95413"/>
            <a:ext cx="3525627" cy="568712"/>
          </a:xfrm>
          <a:prstGeom prst="horizont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Posebni dio Proračuna prema izvorima financiranja</a:t>
            </a:r>
            <a:endParaRPr lang="en-US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CF9A9D4-3AD4-3F81-0DC3-4E0D3BA74A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63872"/>
              </p:ext>
            </p:extLst>
          </p:nvPr>
        </p:nvGraphicFramePr>
        <p:xfrm>
          <a:off x="9190183" y="1479431"/>
          <a:ext cx="2711997" cy="4829001"/>
        </p:xfrm>
        <a:graphic>
          <a:graphicData uri="http://schemas.openxmlformats.org/drawingml/2006/table">
            <a:tbl>
              <a:tblPr/>
              <a:tblGrid>
                <a:gridCol w="2711997">
                  <a:extLst>
                    <a:ext uri="{9D8B030D-6E8A-4147-A177-3AD203B41FA5}">
                      <a16:colId xmlns:a16="http://schemas.microsoft.com/office/drawing/2014/main" val="2505574593"/>
                    </a:ext>
                  </a:extLst>
                </a:gridCol>
              </a:tblGrid>
              <a:tr h="1706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1.1. Opći prihodi i primici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59463876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3.2. Vlastiti prihodi - proračunski korisnici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44537310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4.1. Prihodi od nefinancijske imovine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39038877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4.3. Prihodi za posebne namjene - proračunski korisnici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58314983"/>
                  </a:ext>
                </a:extLst>
              </a:tr>
              <a:tr h="2191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4.4. Decentralizirana sredstva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12845837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l-PL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4.5. Prihodi za posebne namjene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084348339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5.0. Pomoći iz državnog proračuna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00768725"/>
                  </a:ext>
                </a:extLst>
              </a:tr>
              <a:tr h="1706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5.1. Programi Unije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37572979"/>
                  </a:ext>
                </a:extLst>
              </a:tr>
              <a:tr h="1706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5.2. Ostale pomoći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51142712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5.4. Europski poljoprivredni jamstveni fond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9594889"/>
                  </a:ext>
                </a:extLst>
              </a:tr>
              <a:tr h="1706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5.6. Fondovi EU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69905304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5.8. Instrumenti EU nove generacije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65928617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6.2. Donacije - proračunski korisnici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92747335"/>
                  </a:ext>
                </a:extLst>
              </a:tr>
              <a:tr h="3379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7.1. Prihodi od prodaje ili zamjene nefinancijske imovine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4848904"/>
                  </a:ext>
                </a:extLst>
              </a:tr>
              <a:tr h="38096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7.2. Prih.od pro.nef. imovine i nad. štete s osnova osig. PK</a:t>
                      </a: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529159026"/>
                  </a:ext>
                </a:extLst>
              </a:tr>
              <a:tr h="5051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Izvor  8.1.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Namjenski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primici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povrata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glavnice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danih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zajmova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depozita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5" marR="3225" marT="32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24850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31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graphicEl>
                                              <a:chart seriesIdx="0" categoryIdx="9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graphicEl>
                                              <a:chart seriesIdx="0" categoryIdx="1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graphicEl>
                                              <a:chart seriesIdx="0" categoryIdx="1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graphicEl>
                                              <a:chart seriesIdx="0" categoryIdx="1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graphicEl>
                                              <a:chart seriesIdx="0" categoryIdx="1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graphicEl>
                                              <a:chart seriesIdx="0" categoryIdx="1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graphicEl>
                                              <a:chart seriesIdx="0" categoryIdx="1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graphicEl>
                                              <a:chart seriesIdx="0" categoryIdx="1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graphicEl>
                                              <a:chart seriesIdx="0" categoryIdx="1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">
                                            <p:graphicEl>
                                              <a:chart seriesIdx="0" categoryIdx="1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>
                                            <p:graphicEl>
                                              <a:chart seriesIdx="0" categoryIdx="1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graphicEl>
                                              <a:chart seriesIdx="0" categoryIdx="1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">
                                            <p:graphicEl>
                                              <a:chart seriesIdx="0" categoryIdx="1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graphicEl>
                                              <a:chart seriesIdx="0" categoryIdx="1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>
                                            <p:graphicEl>
                                              <a:chart seriesIdx="0" categoryIdx="1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El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B28D77-729F-6196-C1B3-602960A8C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DFA26-B785-FC87-9D7B-C494B13CE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4685026"/>
          </a:xfrm>
        </p:spPr>
        <p:txBody>
          <a:bodyPr>
            <a:normAutofit/>
          </a:bodyPr>
          <a:lstStyle/>
          <a:p>
            <a:pPr algn="ctr"/>
            <a:r>
              <a:rPr lang="hr-HR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Informacije</a:t>
            </a:r>
            <a:br>
              <a:rPr lang="hr-HR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web-stranica Dubrovačko neretvanske županije</a:t>
            </a:r>
            <a:b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www.dnz.hr</a:t>
            </a:r>
            <a:br>
              <a:rPr lang="hr-HR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 navedenoj  web  stranici  mogu  se  naći  kontakt  telefoni  i  e-mail  adrese  pročelnika  Dubrovačko-neretvanske  županije  po  upravnim  tijelima  kao  i  kontakt  podaci  župana  i  njegovog  zamjenika.</a:t>
            </a:r>
            <a:b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Proračun  se  javno  objavljuje  u  Službenom  glasniku  Dubrovačko-neretvanske  županije  i  na  mrežnim  stranicama  županije.</a:t>
            </a:r>
            <a:b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 Projekt  „Otvoreni  proračun“  uključuju se  sve  županije  radi  postizanja  još  veće  transparentnosti  proračuna.  Ovom  aplikacijom  omogućeno  je  prezentiranje  podataka  o  proračunima  svih  županija. </a:t>
            </a:r>
            <a:b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„Otvoreni proračun“  možete  pronaći  na  sljedećoj  adresi:</a:t>
            </a:r>
            <a:b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www.dnz.hr</a:t>
            </a:r>
            <a:br>
              <a:rPr lang="hr-HR" sz="1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ili   </a:t>
            </a:r>
            <a:br>
              <a:rPr lang="hr-HR" sz="1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http://hrvzz.hr/otvoreni proracun/</a:t>
            </a:r>
            <a:r>
              <a:rPr lang="hr-HR" sz="1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hr-HR" sz="1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1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Temeljem naputka ministra financija na našim web stranicama objavljena je i transparentnost proračuna  </a:t>
            </a:r>
            <a:b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https://transparentno.dubrovackoneretvanska.otvorenazupanija.hr/isplate/sc-isplate</a:t>
            </a:r>
            <a:br>
              <a:rPr lang="hr-HR" sz="1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2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1B95EA90-67BC-2964-2D74-076535DC381C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173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B7B5B-5D8A-AAE7-523F-EBD4DC3C8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C1017-543C-5567-5D48-EF6D7699D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6858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hr-HR" sz="2800" b="1" dirty="0">
                <a:latin typeface="+mn-lt"/>
              </a:rPr>
              <a:t>Hvala na pažnji!</a:t>
            </a: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endParaRPr 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E05379F4-6360-6399-FBE3-84392CA806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755" y="2996492"/>
            <a:ext cx="3028950" cy="1565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433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739EC9-9819-D4C0-FF2C-318D13A88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7FFACDCE-3463-DE4F-EEB0-5AD4BA08C50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174D82-5A7B-20FB-5C0B-943FBBBC6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36" y="415636"/>
            <a:ext cx="11014745" cy="5772728"/>
          </a:xfrm>
        </p:spPr>
        <p:txBody>
          <a:bodyPr>
            <a:normAutofit/>
          </a:bodyPr>
          <a:lstStyle/>
          <a:p>
            <a:endParaRPr lang="hr-HR" sz="4800" dirty="0"/>
          </a:p>
          <a:p>
            <a:r>
              <a:rPr lang="hr-HR" sz="1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Proračun</a:t>
            </a:r>
          </a:p>
          <a:p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Proračun je temeljni financijsko-planski  akt kojim se procjenju prihodi i primici te utvrđuju rashodi i izdaci jedinice lokalne i područne (regionalne) samouprave za jednu fiskalnu ili proračunsku godinu. </a:t>
            </a:r>
          </a:p>
          <a:p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Fiskalna ili proračunska godina je razdoblje od dvanaest mjeseci za koje se planiraju prihodi i rashodi. Fiskalna ili proračunska godina poklapa se s kalendarskom i traje od 1. siječnja do 31. prosinca.</a:t>
            </a:r>
          </a:p>
          <a:p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Proračun donosi predstavničko tijelo jedinice – Županijska skupština.  Uz proračun, donose se i projekcije za sljedeće dvije godine.</a:t>
            </a:r>
          </a:p>
          <a:p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Ako se proračun ne donese u roku, donosi se Odluka o privremenom financiranju jedinice u skladu sa zakonom.</a:t>
            </a:r>
          </a:p>
          <a:p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Proračun mora biti uravnotežen ukupni prihodi i primici moraju biti jednaki ukupnim  rashodima i izdacima.</a:t>
            </a:r>
          </a:p>
          <a:p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Rebalans proračuna je izmjena proračunskih iznosa odnosno njihovo smanjenje i/ili povećanje u odnsou prema trenutno važećem planu.</a:t>
            </a:r>
          </a:p>
          <a:p>
            <a:r>
              <a:rPr lang="hr-HR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Uz proračun se donosi i Odluka o izvršavanju proračuna kojom se uređuje struktura proračuna, planiranje, izvršavanje, izvještavanje i druga pitanja  koja su od značaja za izvršavanje proračuna. </a:t>
            </a:r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932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2193B1-2F0E-CEC2-4E5D-3C6F3A3FC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2A82EB33-0DFB-81BA-83D6-8859600F977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64CE36A-23E6-FBFC-B42B-C7F6CCEF75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415636"/>
            <a:ext cx="10753725" cy="5510396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25000" lnSpcReduction="20000"/>
          </a:bodyPr>
          <a:lstStyle/>
          <a:p>
            <a:endParaRPr lang="hr-HR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sz="6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Što se sve može saznati iz proračuna?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Koliki su ukupni prihodi Županije?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Koliki su ukupni rashodi Županije?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Koga sve Županija financira?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Koliko novca izdvaja za pojedine javne funkcije poput školstva, zdravstva, poljoprivrede, gospodarstva itd.?</a:t>
            </a:r>
          </a:p>
          <a:p>
            <a:endParaRPr lang="hr-HR" sz="56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sz="6400" i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Zakonska osnova za izradu Proračuna</a:t>
            </a:r>
          </a:p>
          <a:p>
            <a:pPr lvl="0"/>
            <a:r>
              <a:rPr lang="hr-HR" sz="48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Zakon o proračunu (NN 144/21)</a:t>
            </a:r>
            <a:endParaRPr lang="en-US" sz="48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hr-HR" sz="48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Pravilnik o proračunskim klasifikacijama (NN 4/24)</a:t>
            </a:r>
            <a:endParaRPr lang="en-US" sz="48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hr-HR" sz="48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Pravilnik o proračunskom računovodstvu i Računskom planu (NN 158/23)</a:t>
            </a:r>
            <a:endParaRPr lang="en-US" sz="48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hr-HR" sz="48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Zakon o fiskalnoj odgovornosti (NN 111/18, 82/23)</a:t>
            </a:r>
            <a:endParaRPr lang="en-US" sz="48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hr-HR" sz="48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Uredba o sastavljanju i predaji izjave o fiskalnoj odgovornosti i izvještaja o primjeni fiskalnih pravila(NN 95/19) </a:t>
            </a:r>
            <a:endParaRPr lang="en-US" sz="48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hr-HR" sz="48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Zakon o lokalnoj i područnoj (regionalnoj ) samoupravi (NN 33/01, 60/01, 129/05, 109/07, 125/08, 36/09, 150/11, 144/12, 19/13 – pročišćeni </a:t>
            </a:r>
          </a:p>
          <a:p>
            <a:pPr lvl="0"/>
            <a:r>
              <a:rPr lang="hr-HR" sz="48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tekst, 137/15 i 123/17, 98/19 i 144/20)</a:t>
            </a:r>
            <a:endParaRPr lang="en-US" sz="48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Pravilnik o polugodišnjem i godišnjem izvještaju o izvršenju proračuna i financijskog plana („Narodne novine“, broj 85/23) </a:t>
            </a:r>
            <a:endParaRPr lang="en-US" sz="48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Statut Dubrovačko – neretvanske županije („Službeni glasnik Dubrovačko-neretvanske županije 3/21) </a:t>
            </a:r>
            <a:endParaRPr lang="en-US" sz="48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pt-PT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Odluka o izvr</a:t>
            </a:r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</a:t>
            </a:r>
            <a:r>
              <a:rPr lang="pt-PT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avanju Prora</a:t>
            </a:r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č</a:t>
            </a:r>
            <a:r>
              <a:rPr lang="pt-PT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 Dubrova</a:t>
            </a:r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č</a:t>
            </a:r>
            <a:r>
              <a:rPr lang="pt-PT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PT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neretvanske</a:t>
            </a:r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ž</a:t>
            </a:r>
            <a:r>
              <a:rPr lang="pt-PT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upanije za</a:t>
            </a:r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2025. godinu („Službeni glasnik Dubrovačko-neretvanske županije“, broj  </a:t>
            </a: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16/24)</a:t>
            </a:r>
            <a:endParaRPr lang="en-US" sz="4800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en-US" sz="1200" dirty="0"/>
          </a:p>
          <a:p>
            <a:r>
              <a:rPr lang="hr-HR" b="1" dirty="0"/>
              <a:t> 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07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71862D-3EFA-3BFF-6DCD-B0770CD1E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440496CF-FF05-070B-FDA7-F761883D9E4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D82ECB7-ED8A-A2FA-46E1-8C4D9A4E6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415636"/>
            <a:ext cx="10753725" cy="5510396"/>
          </a:xfrm>
          <a:noFill/>
          <a:ln>
            <a:noFill/>
          </a:ln>
        </p:spPr>
        <p:txBody>
          <a:bodyPr>
            <a:normAutofit fontScale="25000" lnSpcReduction="20000"/>
          </a:bodyPr>
          <a:lstStyle/>
          <a:p>
            <a:endParaRPr lang="hr-HR" sz="48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r>
              <a:rPr lang="hr-HR" sz="5600" b="1" i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Sadržaj proračuna </a:t>
            </a:r>
            <a:endParaRPr lang="hr-HR" sz="5600" u="sng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Opći dio proračuna sastoji se od Računa prihoda i rashoda i Računa financiranja</a:t>
            </a: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Posebni dio proračuna sastoji se od plana rashoda i izdataka proračunskih korisnika iskazanih po vrstama, raspoređenih u programe koji se sastoje od aktivnosti i projekata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Jedno od najvažnijih načela proračuna je URAVNOTEŽENOST. Ukupna visina planiranih prihoda mora biti istovjetna ukupnoj visini planiranih rashoda.</a:t>
            </a:r>
          </a:p>
          <a:p>
            <a:r>
              <a:rPr lang="hr-HR" sz="48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Proračun se sukladno Zakonima i propisima može mijenjati  više puta tijekom godine, a te izmjene i dopune proračuna  najčešće se zovu rebalans.</a:t>
            </a:r>
          </a:p>
          <a:p>
            <a:r>
              <a:rPr lang="hr-HR" sz="48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Izvještavanje o izvršenju proračuna</a:t>
            </a:r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Pravilnikom o polugodišnjem i godišnjem izvještaju o izvršenju proračuna propisuju se sadržaj i obveznici izrade polugodišnjeg i godišnjeg izvještaja o izvršenju proračuna.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Polugodišnji izvještaj o izvršenju Proračuna:</a:t>
            </a: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Upravni odjel za financije dostavlja županu najkasnije do 15. rujna tekuće proračunske godine;</a:t>
            </a: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Župan istog dostavlja Županijskoj skupštini na donošenje najkasnije do 30. rujna tekuće proračunske godine.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Godišnji izvještaj o izvršenju Proračuna:</a:t>
            </a: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Upravni odjel za financije dostavlja županu najkasnije do 5. svibnja tekuće proračunske godine,</a:t>
            </a:r>
          </a:p>
          <a:p>
            <a:pPr lvl="0"/>
            <a:r>
              <a:rPr lang="hr-HR" sz="4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Župan istog dostavlja Županijskoj skupštini na donošenje najkasnije do 31. svibnja tekuće proračunske godine.</a:t>
            </a:r>
          </a:p>
          <a:p>
            <a:endParaRPr lang="hr-HR" sz="17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en-US" sz="1200" dirty="0"/>
          </a:p>
          <a:p>
            <a:r>
              <a:rPr lang="hr-HR" b="1" dirty="0"/>
              <a:t> 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76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029" y="385119"/>
            <a:ext cx="10733431" cy="6087762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hr-HR" sz="16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Kako se donosi Proračun?</a:t>
            </a: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ight Arrow Callout 3"/>
          <p:cNvSpPr/>
          <p:nvPr/>
        </p:nvSpPr>
        <p:spPr>
          <a:xfrm>
            <a:off x="148282" y="3295135"/>
            <a:ext cx="1779372" cy="1029729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dirty="0"/>
              <a:t>Obrazac za sudjelovanje u izradi Proračuna JLP(R)S</a:t>
            </a:r>
          </a:p>
        </p:txBody>
      </p:sp>
      <p:sp>
        <p:nvSpPr>
          <p:cNvPr id="5" name="Oval 4"/>
          <p:cNvSpPr/>
          <p:nvPr/>
        </p:nvSpPr>
        <p:spPr>
          <a:xfrm>
            <a:off x="2166552" y="3566984"/>
            <a:ext cx="757881" cy="4777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I.</a:t>
            </a:r>
          </a:p>
        </p:txBody>
      </p:sp>
      <p:sp>
        <p:nvSpPr>
          <p:cNvPr id="9" name="Right Arrow 8"/>
          <p:cNvSpPr/>
          <p:nvPr/>
        </p:nvSpPr>
        <p:spPr>
          <a:xfrm rot="16200000">
            <a:off x="2298362" y="3089189"/>
            <a:ext cx="502508" cy="362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Rectangle 9"/>
          <p:cNvSpPr/>
          <p:nvPr/>
        </p:nvSpPr>
        <p:spPr>
          <a:xfrm>
            <a:off x="2331309" y="2026508"/>
            <a:ext cx="1598140" cy="840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100" dirty="0"/>
              <a:t>Dostavlja prijedlog proračuna Županu do 15. listopada tekuće godine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71967" y="2022389"/>
            <a:ext cx="1725827" cy="8938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100" dirty="0"/>
              <a:t>Raspravlja o konačnom prijedlogu prije sjednice Županijske skupštine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61038" y="5103340"/>
            <a:ext cx="1643448" cy="1107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100" dirty="0"/>
              <a:t>Razmatra Nacrt te konačan prijedlog dostavlja Županijskoj skupštini do 15. studenoga tekuće godine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60508" y="5095101"/>
            <a:ext cx="1767016" cy="11079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100" dirty="0"/>
              <a:t>Raspravlja i donosi proračun Dubrovačko neretvanske županije do kraja tekuće godine</a:t>
            </a:r>
          </a:p>
        </p:txBody>
      </p:sp>
      <p:sp>
        <p:nvSpPr>
          <p:cNvPr id="14" name="Right Arrow 13"/>
          <p:cNvSpPr/>
          <p:nvPr/>
        </p:nvSpPr>
        <p:spPr>
          <a:xfrm rot="16200000">
            <a:off x="6306073" y="3076832"/>
            <a:ext cx="518986" cy="362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Right Arrow 14"/>
          <p:cNvSpPr/>
          <p:nvPr/>
        </p:nvSpPr>
        <p:spPr>
          <a:xfrm rot="5400000">
            <a:off x="4250726" y="4184825"/>
            <a:ext cx="576649" cy="362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" name="Right Arrow 15"/>
          <p:cNvSpPr/>
          <p:nvPr/>
        </p:nvSpPr>
        <p:spPr>
          <a:xfrm rot="5400000">
            <a:off x="8194594" y="4203361"/>
            <a:ext cx="572526" cy="362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Oval 16"/>
          <p:cNvSpPr/>
          <p:nvPr/>
        </p:nvSpPr>
        <p:spPr>
          <a:xfrm>
            <a:off x="4188941" y="3546389"/>
            <a:ext cx="757881" cy="4777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II.</a:t>
            </a:r>
          </a:p>
        </p:txBody>
      </p:sp>
      <p:sp>
        <p:nvSpPr>
          <p:cNvPr id="18" name="Oval 17"/>
          <p:cNvSpPr/>
          <p:nvPr/>
        </p:nvSpPr>
        <p:spPr>
          <a:xfrm>
            <a:off x="6178379" y="3558746"/>
            <a:ext cx="757881" cy="4777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III.</a:t>
            </a:r>
          </a:p>
        </p:txBody>
      </p:sp>
      <p:sp>
        <p:nvSpPr>
          <p:cNvPr id="19" name="Oval 18"/>
          <p:cNvSpPr/>
          <p:nvPr/>
        </p:nvSpPr>
        <p:spPr>
          <a:xfrm>
            <a:off x="8122508" y="3542270"/>
            <a:ext cx="757881" cy="4777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IV.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190205" y="3023286"/>
            <a:ext cx="1837038" cy="10297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dirty="0"/>
              <a:t>Javna objava u Službenom glasniku i na web stranici Dubrovačko neretvanske županije</a:t>
            </a:r>
          </a:p>
        </p:txBody>
      </p:sp>
      <p:sp>
        <p:nvSpPr>
          <p:cNvPr id="22" name="Minus 21"/>
          <p:cNvSpPr/>
          <p:nvPr/>
        </p:nvSpPr>
        <p:spPr>
          <a:xfrm>
            <a:off x="2924432" y="3822357"/>
            <a:ext cx="1276865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3" name="Minus 22"/>
          <p:cNvSpPr/>
          <p:nvPr/>
        </p:nvSpPr>
        <p:spPr>
          <a:xfrm>
            <a:off x="4988010" y="3793524"/>
            <a:ext cx="1276865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" name="Minus 23"/>
          <p:cNvSpPr/>
          <p:nvPr/>
        </p:nvSpPr>
        <p:spPr>
          <a:xfrm>
            <a:off x="6890951" y="3768811"/>
            <a:ext cx="1276865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5" name="Minus 24"/>
          <p:cNvSpPr/>
          <p:nvPr/>
        </p:nvSpPr>
        <p:spPr>
          <a:xfrm>
            <a:off x="8793891" y="3727622"/>
            <a:ext cx="1276865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7" name="Snip Same Side Corner Rectangle 26"/>
          <p:cNvSpPr/>
          <p:nvPr/>
        </p:nvSpPr>
        <p:spPr>
          <a:xfrm>
            <a:off x="2248930" y="1507525"/>
            <a:ext cx="1729946" cy="527222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dirty="0"/>
              <a:t>Upravni odjel za financije</a:t>
            </a:r>
          </a:p>
        </p:txBody>
      </p:sp>
      <p:sp>
        <p:nvSpPr>
          <p:cNvPr id="28" name="Snip Same Side Corner Rectangle 27"/>
          <p:cNvSpPr/>
          <p:nvPr/>
        </p:nvSpPr>
        <p:spPr>
          <a:xfrm>
            <a:off x="3188043" y="4773827"/>
            <a:ext cx="1935892" cy="362465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/>
              <a:t>Župan</a:t>
            </a:r>
            <a:endParaRPr lang="hr-HR" dirty="0"/>
          </a:p>
        </p:txBody>
      </p:sp>
      <p:sp>
        <p:nvSpPr>
          <p:cNvPr id="30" name="Snip Same Side Corner Rectangle 29"/>
          <p:cNvSpPr/>
          <p:nvPr/>
        </p:nvSpPr>
        <p:spPr>
          <a:xfrm>
            <a:off x="7216633" y="4751800"/>
            <a:ext cx="2006879" cy="362465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dirty="0"/>
              <a:t>Županijska skupština</a:t>
            </a:r>
          </a:p>
        </p:txBody>
      </p:sp>
      <p:sp>
        <p:nvSpPr>
          <p:cNvPr id="31" name="Snip Same Side Corner Rectangle 30"/>
          <p:cNvSpPr/>
          <p:nvPr/>
        </p:nvSpPr>
        <p:spPr>
          <a:xfrm>
            <a:off x="6310184" y="1565189"/>
            <a:ext cx="1824682" cy="473675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200" dirty="0"/>
              <a:t>Odbor za financije i proračun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000">
        <p14:vortex dir="r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4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4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3255127"/>
              </p:ext>
            </p:extLst>
          </p:nvPr>
        </p:nvGraphicFramePr>
        <p:xfrm>
          <a:off x="0" y="156754"/>
          <a:ext cx="12192000" cy="67012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000">
        <p14:vortex dir="r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920EDA-C285-451A-8B12-DB9EFF5BD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D5920EDA-C285-451A-8B12-DB9EFF5BDD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1A9E6B-8B17-47B5-B764-D5269E3E0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graphicEl>
                                              <a:dgm id="{991A9E6B-8B17-47B5-B764-D5269E3E0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E8A51A-F0C7-4B3A-8931-6E0D86AC9D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D2E8A51A-F0C7-4B3A-8931-6E0D86AC9D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610653-0A43-4900-8896-6E0C632506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3D610653-0A43-4900-8896-6E0C632506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CF06F9-EB93-4780-BAEE-D6E3B253AC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26CF06F9-EB93-4780-BAEE-D6E3B253AC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0312FA-F41F-4ABA-9752-4E3241FB36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600312FA-F41F-4ABA-9752-4E3241FB36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A1BDF9-E491-40D0-BDAA-137D98967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8EA1BDF9-E491-40D0-BDAA-137D98967E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0AF20-ABD1-43A8-B5C7-625422A12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">
                                            <p:graphicEl>
                                              <a:dgm id="{DFE0AF20-ABD1-43A8-B5C7-625422A12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2C18C1-3FD1-4456-B4D4-C1B8241AFB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142C18C1-3FD1-4456-B4D4-C1B8241AFB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8F51EC-8AD1-4495-B9D2-07FE330688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">
                                            <p:graphicEl>
                                              <a:dgm id="{3C8F51EC-8AD1-4495-B9D2-07FE330688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6F44A2-39DA-4798-9B0F-8246BD444B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graphicEl>
                                              <a:dgm id="{816F44A2-39DA-4798-9B0F-8246BD444B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8C628D-A4EB-40BA-B488-F5CC2BB62D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4">
                                            <p:graphicEl>
                                              <a:dgm id="{FD8C628D-A4EB-40BA-B488-F5CC2BB62D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06BFE8-E395-402D-9F8E-19BC5358B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">
                                            <p:graphicEl>
                                              <a:dgm id="{CA06BFE8-E395-402D-9F8E-19BC5358B7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640EB4-8261-4000-87A2-93F4B452AA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4">
                                            <p:graphicEl>
                                              <a:dgm id="{CB640EB4-8261-4000-87A2-93F4B452AA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4CCF6A7-59B0-4612-BE97-048F50E30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4">
                                            <p:graphicEl>
                                              <a:dgm id="{D4CCF6A7-59B0-4612-BE97-048F50E30C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8D28BB-4299-435C-9DC7-C66F0B6262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">
                                            <p:graphicEl>
                                              <a:dgm id="{6E8D28BB-4299-435C-9DC7-C66F0B6262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0"/>
                            </p:stCondLst>
                            <p:childTnLst>
                              <p:par>
                                <p:cTn id="6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C191BC-2487-42AF-B1DA-6DFF327CF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4">
                                            <p:graphicEl>
                                              <a:dgm id="{F7C191BC-2487-42AF-B1DA-6DFF327CFB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CB03C0-4470-4B97-9A32-229A8C8207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4">
                                            <p:graphicEl>
                                              <a:dgm id="{AECB03C0-4470-4B97-9A32-229A8C8207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0"/>
                            </p:stCondLst>
                            <p:childTnLst>
                              <p:par>
                                <p:cTn id="7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C273F7-C8C9-4969-AB3D-12A8C64B20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4">
                                            <p:graphicEl>
                                              <a:dgm id="{0FC273F7-C8C9-4969-AB3D-12A8C64B20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0"/>
                            </p:stCondLst>
                            <p:childTnLst>
                              <p:par>
                                <p:cTn id="8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AACC12-622F-4CF1-A5C8-13258BF4D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4">
                                            <p:graphicEl>
                                              <a:dgm id="{C9AACC12-622F-4CF1-A5C8-13258BF4D5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0"/>
                            </p:stCondLst>
                            <p:childTnLst>
                              <p:par>
                                <p:cTn id="8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F0664F-5D33-4EEE-B762-D543D594B8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4">
                                            <p:graphicEl>
                                              <a:dgm id="{2DF0664F-5D33-4EEE-B762-D543D594B8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0"/>
                            </p:stCondLst>
                            <p:childTnLst>
                              <p:par>
                                <p:cTn id="8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A489D2-F5DE-42A0-A0B2-C117249428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4">
                                            <p:graphicEl>
                                              <a:dgm id="{DFA489D2-F5DE-42A0-A0B2-C117249428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9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0970F6-D3B8-49A8-99D9-4E1F39D1D3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4">
                                            <p:graphicEl>
                                              <a:dgm id="{7B0970F6-D3B8-49A8-99D9-4E1F39D1D3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0"/>
                            </p:stCondLst>
                            <p:childTnLst>
                              <p:par>
                                <p:cTn id="9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388F942-E16F-4F95-AE0F-385F8B9D85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4">
                                            <p:graphicEl>
                                              <a:dgm id="{C388F942-E16F-4F95-AE0F-385F8B9D85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0"/>
                            </p:stCondLst>
                            <p:childTnLst>
                              <p:par>
                                <p:cTn id="10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D36F8F-6CFC-4FAB-A524-E9E4762283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4">
                                            <p:graphicEl>
                                              <a:dgm id="{09D36F8F-6CFC-4FAB-A524-E9E4762283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4BAAB1-B33F-495B-B9C6-A7FA5A5C6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B17F9-7988-BB3E-8C83-05B0DC8D6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519A0-8E13-A4FD-CF06-252E8B0D7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FE9BE5E0-3D7F-7520-F477-70115AAD43D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CA45EB-051E-D2A2-B628-631973FB01FD}"/>
              </a:ext>
            </a:extLst>
          </p:cNvPr>
          <p:cNvSpPr txBox="1"/>
          <p:nvPr/>
        </p:nvSpPr>
        <p:spPr>
          <a:xfrm>
            <a:off x="656842" y="273391"/>
            <a:ext cx="106683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r-HR" sz="1200" dirty="0"/>
          </a:p>
          <a:p>
            <a:endParaRPr lang="hr-HR" sz="1200" dirty="0"/>
          </a:p>
          <a:p>
            <a:pPr algn="ctr"/>
            <a:r>
              <a:rPr lang="hr-HR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Ukupna raspoloživa sredstva Proračuna DNŽ</a:t>
            </a:r>
          </a:p>
          <a:p>
            <a:r>
              <a:rPr lang="hr-HR" sz="1400" dirty="0"/>
              <a:t> </a:t>
            </a:r>
            <a:endParaRPr lang="en-US" sz="1400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A473C615-C3BA-309B-87F8-8318A6BF75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1908065"/>
              </p:ext>
            </p:extLst>
          </p:nvPr>
        </p:nvGraphicFramePr>
        <p:xfrm>
          <a:off x="2032000" y="1196721"/>
          <a:ext cx="8128000" cy="4941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405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BCC5732-BFD7-455C-81C0-64F7FC3975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graphicEl>
                                              <a:dgm id="{5BCC5732-BFD7-455C-81C0-64F7FC3975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dgm id="{5BCC5732-BFD7-455C-81C0-64F7FC3975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graphicEl>
                                              <a:dgm id="{5BCC5732-BFD7-455C-81C0-64F7FC3975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graphicEl>
                                              <a:dgm id="{5BCC5732-BFD7-455C-81C0-64F7FC3975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702DC1A-A71D-45E2-8985-A7D467AE3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graphicEl>
                                              <a:dgm id="{0702DC1A-A71D-45E2-8985-A7D467AE3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graphicEl>
                                              <a:dgm id="{0702DC1A-A71D-45E2-8985-A7D467AE3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0702DC1A-A71D-45E2-8985-A7D467AE3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graphicEl>
                                              <a:dgm id="{0702DC1A-A71D-45E2-8985-A7D467AE39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341753-682D-4E7F-B9CF-D3A56C45CB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graphicEl>
                                              <a:dgm id="{0F341753-682D-4E7F-B9CF-D3A56C45CB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graphicEl>
                                              <a:dgm id="{0F341753-682D-4E7F-B9CF-D3A56C45CB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graphicEl>
                                              <a:dgm id="{0F341753-682D-4E7F-B9CF-D3A56C45CB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graphicEl>
                                              <a:dgm id="{0F341753-682D-4E7F-B9CF-D3A56C45CB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348AB2-734E-6447-112D-A136F332A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D219A-EC05-24D8-85EE-BF223080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A2FA3-1DDE-C49E-57DA-856F6E389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B276773D-A544-F693-D753-9A957AB9F24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5FAE8D-8E94-F904-37DC-EE10A14282BD}"/>
              </a:ext>
            </a:extLst>
          </p:cNvPr>
          <p:cNvSpPr txBox="1"/>
          <p:nvPr/>
        </p:nvSpPr>
        <p:spPr>
          <a:xfrm>
            <a:off x="761619" y="337982"/>
            <a:ext cx="1066838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Prihodi i primici Proračuna DNŽ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 </a:t>
            </a:r>
            <a:r>
              <a:rPr kumimoji="0" lang="hr-HR" sz="7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*ostupanja u tablicama u odnosu na akt odnosi se na zaokruživanja cente u eure*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154335B-E344-542A-81AD-E227976F69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3048036"/>
              </p:ext>
            </p:extLst>
          </p:nvPr>
        </p:nvGraphicFramePr>
        <p:xfrm>
          <a:off x="1143000" y="1321064"/>
          <a:ext cx="10306431" cy="4334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3402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597BEB-D6C4-2AD2-578F-3D68E0F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C7B91-EB81-9486-2E48-3EA9C5F02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F86FC-F32B-FF33-F02A-67198F2A2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A2483960-C94C-04B2-8549-07102264268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390F835-D005-4BFA-F537-66265F17B7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3136260"/>
              </p:ext>
            </p:extLst>
          </p:nvPr>
        </p:nvGraphicFramePr>
        <p:xfrm>
          <a:off x="1292251" y="499533"/>
          <a:ext cx="9607498" cy="5174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9064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</p:bldLst>
  </p:timing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1_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Metropolitan</Template>
  <TotalTime>1894</TotalTime>
  <Words>1410</Words>
  <Application>Microsoft Office PowerPoint</Application>
  <PresentationFormat>Widescreen</PresentationFormat>
  <Paragraphs>292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Metropolitan</vt:lpstr>
      <vt:lpstr>1_Metropolitan</vt:lpstr>
      <vt:lpstr> REPUBLIKA HRVATSKA  DUBROVAČKO-NERETVANSKA ŽUPANIJA   UPRAVNI ODJEL ZA FINANCIJE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PowerPoint Presentation</vt:lpstr>
      <vt:lpstr> </vt:lpstr>
      <vt:lpstr>PowerPoint Presentation</vt:lpstr>
      <vt:lpstr>Informacije   web-stranica Dubrovačko neretvanske županije  www.dnz.hr   Na  navedenoj  web  stranici  mogu  se  naći  kontakt  telefoni  i  e-mail  adrese  pročelnika  Dubrovačko-neretvanske  županije  po  upravnim  tijelima  kao  i  kontakt  podaci  župana  i  njegovog  zamjenika.   Proračun  se  javno  objavljuje  u  Službenom  glasniku  Dubrovačko-neretvanske  županije  i  na  mrežnim  stranicama  županije.   U  Projekt  „Otvoreni  proračun“  uključuju se  sve  županije  radi  postizanja  još  veće  transparentnosti  proračuna.  Ovom  aplikacijom  omogućeno  je  prezentiranje  podataka  o  proračunima  svih  županija.  „Otvoreni proračun“  možete  pronaći  na  sljedećoj  adresi:  www.dnz.hr     ili    http://hrvzz.hr/otvoreni proracun/.   Temeljem naputka ministra financija na našim web stranicama objavljena je i transparentnost proračuna   https://transparentno.dubrovackoneretvanska.otvorenazupanija.hr/isplate/sc-isplate  </vt:lpstr>
      <vt:lpstr>Hvala na pažnji!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GORAN</dc:creator>
  <cp:lastModifiedBy>GORAN</cp:lastModifiedBy>
  <cp:revision>52</cp:revision>
  <cp:lastPrinted>2025-07-31T07:35:14Z</cp:lastPrinted>
  <dcterms:created xsi:type="dcterms:W3CDTF">2025-07-10T06:45:38Z</dcterms:created>
  <dcterms:modified xsi:type="dcterms:W3CDTF">2025-12-16T12:08:39Z</dcterms:modified>
</cp:coreProperties>
</file>