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66" r:id="rId4"/>
    <p:sldId id="259" r:id="rId5"/>
    <p:sldId id="262" r:id="rId6"/>
    <p:sldId id="260" r:id="rId7"/>
    <p:sldId id="263" r:id="rId8"/>
    <p:sldId id="267" r:id="rId9"/>
    <p:sldId id="264" r:id="rId10"/>
    <p:sldId id="265" r:id="rId1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43097933070865"/>
          <c:y val="0.3407157147689644"/>
          <c:w val="0.39188804133858268"/>
          <c:h val="0.5878320258469472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4-4EB4-B253-8F8A45481E6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4-4EB4-B253-8F8A45481E6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F4-4EB4-B253-8F8A45481E6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F4-4EB4-B253-8F8A45481E6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AF4-4EB4-B253-8F8A45481E6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AF4-4EB4-B253-8F8A45481E6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AF4-4EB4-B253-8F8A45481E6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661-40B7-AD4F-5C8EB882BAD0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4DF-4E45-A437-786EC3660BA3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4DF-4E45-A437-786EC3660BA3}"/>
              </c:ext>
            </c:extLst>
          </c:dPt>
          <c:dLbls>
            <c:dLbl>
              <c:idx val="0"/>
              <c:layout>
                <c:manualLayout>
                  <c:x val="0.10497867311554031"/>
                  <c:y val="0.19895767201847503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F4-4EB4-B253-8F8A45481E6C}"/>
                </c:ext>
              </c:extLst>
            </c:dLbl>
            <c:dLbl>
              <c:idx val="1"/>
              <c:layout>
                <c:manualLayout>
                  <c:x val="1.9115305126433203E-2"/>
                  <c:y val="-8.60587217814392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80261158407264"/>
                      <c:h val="0.16401585678145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AF4-4EB4-B253-8F8A45481E6C}"/>
                </c:ext>
              </c:extLst>
            </c:dLbl>
            <c:dLbl>
              <c:idx val="2"/>
              <c:layout>
                <c:manualLayout>
                  <c:x val="-2.3264692870577371E-2"/>
                  <c:y val="0.10887360143267329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AF4-4EB4-B253-8F8A45481E6C}"/>
                </c:ext>
              </c:extLst>
            </c:dLbl>
            <c:dLbl>
              <c:idx val="3"/>
              <c:layout>
                <c:manualLayout>
                  <c:x val="-6.0439433554076376E-2"/>
                  <c:y val="-1.9066740745657212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AF4-4EB4-B253-8F8A45481E6C}"/>
                </c:ext>
              </c:extLst>
            </c:dLbl>
            <c:dLbl>
              <c:idx val="4"/>
              <c:layout>
                <c:manualLayout>
                  <c:x val="-3.8195881814259008E-2"/>
                  <c:y val="-0.1493171654138672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AF4-4EB4-B253-8F8A45481E6C}"/>
                </c:ext>
              </c:extLst>
            </c:dLbl>
            <c:dLbl>
              <c:idx val="5"/>
              <c:layout>
                <c:manualLayout>
                  <c:x val="-7.1664826104989962E-2"/>
                  <c:y val="-0.10822490212637817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AF4-4EB4-B253-8F8A45481E6C}"/>
                </c:ext>
              </c:extLst>
            </c:dLbl>
            <c:dLbl>
              <c:idx val="7"/>
              <c:layout>
                <c:manualLayout>
                  <c:x val="0.11531528160997027"/>
                  <c:y val="-0.1069815617893125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78003024155503"/>
                      <c:h val="0.1644154166719143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F661-40B7-AD4F-5C8EB882BAD0}"/>
                </c:ext>
              </c:extLst>
            </c:dLbl>
            <c:dLbl>
              <c:idx val="8"/>
              <c:layout>
                <c:manualLayout>
                  <c:x val="0.38944564016805766"/>
                  <c:y val="5.5241694432607333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4DF-4E45-A437-786EC3660B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9"/>
                <c:pt idx="0">
                  <c:v>Prihodi od poreza</c:v>
                </c:pt>
                <c:pt idx="1">
                  <c:v>Pomoć iz inozemstva i od subjekata unutar općeg proračuna</c:v>
                </c:pt>
                <c:pt idx="2">
                  <c:v>Prihodi od imovine</c:v>
                </c:pt>
                <c:pt idx="3">
                  <c:v>Prihodi od upravnih i administrativnih pristojbi, pristojbi po posebnim propisima i naknadama</c:v>
                </c:pt>
                <c:pt idx="4">
                  <c:v>Prihodi od prodaje proizvoda i robe te pruženih usluga, prihodi od donacija te povrati po protestira</c:v>
                </c:pt>
                <c:pt idx="5">
                  <c:v>Prihodi iz nadležnog proračuna i od HZZO-a temeljem ugovornih obveza</c:v>
                </c:pt>
                <c:pt idx="6">
                  <c:v>Kazne, upravne mjere i ostali prihodi</c:v>
                </c:pt>
                <c:pt idx="7">
                  <c:v>Prihodi od prodaje neproizvedene dugotrajne imovine</c:v>
                </c:pt>
                <c:pt idx="8">
                  <c:v>Prihodi od prodaje proizvedene dugotrajne imovine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26200852.399999999</c:v>
                </c:pt>
                <c:pt idx="1">
                  <c:v>107261956.66</c:v>
                </c:pt>
                <c:pt idx="2">
                  <c:v>3411232.08</c:v>
                </c:pt>
                <c:pt idx="3">
                  <c:v>6764538.1799999997</c:v>
                </c:pt>
                <c:pt idx="4">
                  <c:v>7539998.8499999996</c:v>
                </c:pt>
                <c:pt idx="5">
                  <c:v>39360750.759999998</c:v>
                </c:pt>
                <c:pt idx="6">
                  <c:v>163764.79</c:v>
                </c:pt>
                <c:pt idx="7">
                  <c:v>60133</c:v>
                </c:pt>
                <c:pt idx="8">
                  <c:v>19820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AF4-4EB4-B253-8F8A45481E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>
      <a:normAutofit/>
    </a:bodyPr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5D-46C2-ACD9-63D2855FD40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5D-46C2-ACD9-63D2855FD40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5D-46C2-ACD9-63D2855FD40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AFC-48DD-A04B-849E73192F3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95D-46C2-ACD9-63D2855FD40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95D-46C2-ACD9-63D2855FD404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95D-46C2-ACD9-63D2855FD404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95D-46C2-ACD9-63D2855FD404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E95D-46C2-ACD9-63D2855FD404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E95D-46C2-ACD9-63D2855FD404}"/>
              </c:ext>
            </c:extLst>
          </c:dPt>
          <c:dLbls>
            <c:dLbl>
              <c:idx val="0"/>
              <c:layout>
                <c:manualLayout>
                  <c:x val="-1.0416667521052126E-3"/>
                  <c:y val="-2.9629629629629631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5D-46C2-ACD9-63D2855FD404}"/>
                </c:ext>
              </c:extLst>
            </c:dLbl>
            <c:dLbl>
              <c:idx val="2"/>
              <c:layout>
                <c:manualLayout>
                  <c:x val="-1.250000102526257E-2"/>
                  <c:y val="3.3333333333333333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5D-46C2-ACD9-63D2855FD404}"/>
                </c:ext>
              </c:extLst>
            </c:dLbl>
            <c:dLbl>
              <c:idx val="3"/>
              <c:layout>
                <c:manualLayout>
                  <c:x val="-0.11979167649209944"/>
                  <c:y val="-5.370370370370377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AFC-48DD-A04B-849E73192F30}"/>
                </c:ext>
              </c:extLst>
            </c:dLbl>
            <c:spPr>
              <a:solidFill>
                <a:prstClr val="white">
                  <a:alpha val="75000"/>
                </a:prstClr>
              </a:solidFill>
              <a:ln w="9525"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Sheet1!$A$2:$A$11</c:f>
              <c:strCache>
                <c:ptCount val="10"/>
                <c:pt idx="0">
                  <c:v>Rashodi za zaposlene</c:v>
                </c:pt>
                <c:pt idx="1">
                  <c:v>Materijalni rashodi</c:v>
                </c:pt>
                <c:pt idx="2">
                  <c:v>Financijski rashodi</c:v>
                </c:pt>
                <c:pt idx="3">
                  <c:v>Subvencije</c:v>
                </c:pt>
                <c:pt idx="4">
                  <c:v>Pomoći dane u inozemstvo i unutar općeg proračuna</c:v>
                </c:pt>
                <c:pt idx="5">
                  <c:v>Naknade građanima i kućanstvima temelju osiguranja i druge naklnade</c:v>
                </c:pt>
                <c:pt idx="6">
                  <c:v>Rashodi za donacije, kazne, naknade šteta i kapitalne pomoći</c:v>
                </c:pt>
                <c:pt idx="7">
                  <c:v>Rashodi za nabavu neproizvedene dugotrajne imovine</c:v>
                </c:pt>
                <c:pt idx="8">
                  <c:v>Rashodi za nabavu proizvedene dugotajne imovine</c:v>
                </c:pt>
                <c:pt idx="9">
                  <c:v>Rashodi za dodatna ulaganja na nefinancijskoj imovini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108141720.48</c:v>
                </c:pt>
                <c:pt idx="1">
                  <c:v>34547136.149999999</c:v>
                </c:pt>
                <c:pt idx="2">
                  <c:v>193051.3</c:v>
                </c:pt>
                <c:pt idx="3">
                  <c:v>1469497.06</c:v>
                </c:pt>
                <c:pt idx="4">
                  <c:v>18234300.07</c:v>
                </c:pt>
                <c:pt idx="5">
                  <c:v>3746096</c:v>
                </c:pt>
                <c:pt idx="6">
                  <c:v>8234250.3899999997</c:v>
                </c:pt>
                <c:pt idx="7">
                  <c:v>3885878.74</c:v>
                </c:pt>
                <c:pt idx="8">
                  <c:v>11757675.789999999</c:v>
                </c:pt>
                <c:pt idx="9">
                  <c:v>13249396.52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FC-48DD-A04B-849E73192F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10749852732292"/>
          <c:y val="1.619402409779128E-2"/>
          <c:w val="0.66927321288974984"/>
          <c:h val="0.8012880213183988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A4BB-4AC2-B50E-5BE492437D2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4BB-4AC2-B50E-5BE492437D2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A4BB-4AC2-B50E-5BE492437D2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4BB-4AC2-B50E-5BE492437D2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A4BB-4AC2-B50E-5BE492437D2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A4BB-4AC2-B50E-5BE492437D2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4BB-4AC2-B50E-5BE492437D2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A4BB-4AC2-B50E-5BE492437D2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A4BB-4AC2-B50E-5BE492437D29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A4BB-4AC2-B50E-5BE492437D29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A4BB-4AC2-B50E-5BE492437D29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4BB-4AC2-B50E-5BE492437D29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4BB-4AC2-B50E-5BE492437D29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A4BB-4AC2-B50E-5BE492437D29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A4BB-4AC2-B50E-5BE492437D29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A4BB-4AC2-B50E-5BE492437D29}"/>
              </c:ext>
            </c:extLst>
          </c:dPt>
          <c:dPt>
            <c:idx val="16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F-A4BB-4AC2-B50E-5BE492437D29}"/>
              </c:ext>
            </c:extLst>
          </c:dPt>
          <c:dPt>
            <c:idx val="17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5-A4BB-4AC2-B50E-5BE492437D29}"/>
              </c:ext>
            </c:extLst>
          </c:dPt>
          <c:dPt>
            <c:idx val="18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4-A4BB-4AC2-B50E-5BE492437D29}"/>
              </c:ext>
            </c:extLst>
          </c:dPt>
          <c:dPt>
            <c:idx val="19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3-A4BB-4AC2-B50E-5BE492437D29}"/>
              </c:ext>
            </c:extLst>
          </c:dPt>
          <c:dPt>
            <c:idx val="2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2-A4BB-4AC2-B50E-5BE492437D29}"/>
              </c:ext>
            </c:extLst>
          </c:dPt>
          <c:dPt>
            <c:idx val="21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1-A4BB-4AC2-B50E-5BE492437D29}"/>
              </c:ext>
            </c:extLst>
          </c:dPt>
          <c:dPt>
            <c:idx val="22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0-A4BB-4AC2-B50E-5BE492437D29}"/>
              </c:ext>
            </c:extLst>
          </c:dPt>
          <c:dPt>
            <c:idx val="23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A4BB-4AC2-B50E-5BE492437D29}"/>
              </c:ext>
            </c:extLst>
          </c:dPt>
          <c:dPt>
            <c:idx val="24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4BB-4AC2-B50E-5BE492437D29}"/>
              </c:ext>
            </c:extLst>
          </c:dPt>
          <c:dPt>
            <c:idx val="25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A4BB-4AC2-B50E-5BE492437D29}"/>
              </c:ext>
            </c:extLst>
          </c:dPt>
          <c:dPt>
            <c:idx val="26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4BB-4AC2-B50E-5BE492437D29}"/>
              </c:ext>
            </c:extLst>
          </c:dPt>
          <c:dPt>
            <c:idx val="27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4BB-4AC2-B50E-5BE492437D29}"/>
              </c:ext>
            </c:extLst>
          </c:dPt>
          <c:dPt>
            <c:idx val="28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A4BB-4AC2-B50E-5BE492437D29}"/>
              </c:ext>
            </c:extLst>
          </c:dPt>
          <c:dPt>
            <c:idx val="29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4BB-4AC2-B50E-5BE492437D29}"/>
              </c:ext>
            </c:extLst>
          </c:dPt>
          <c:dPt>
            <c:idx val="30"/>
            <c:bubble3D val="0"/>
            <c:spPr>
              <a:gradFill rotWithShape="1">
                <a:gsLst>
                  <a:gs pos="0">
                    <a:schemeClr val="accent1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A4BB-4AC2-B50E-5BE492437D29}"/>
              </c:ext>
            </c:extLst>
          </c:dPt>
          <c:dPt>
            <c:idx val="31"/>
            <c:bubble3D val="0"/>
            <c:spPr>
              <a:gradFill rotWithShape="1">
                <a:gsLst>
                  <a:gs pos="0">
                    <a:schemeClr val="accent2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A4BB-4AC2-B50E-5BE492437D29}"/>
              </c:ext>
            </c:extLst>
          </c:dPt>
          <c:dPt>
            <c:idx val="32"/>
            <c:bubble3D val="0"/>
            <c:spPr>
              <a:gradFill rotWithShape="1">
                <a:gsLst>
                  <a:gs pos="0">
                    <a:schemeClr val="accent3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A4BB-4AC2-B50E-5BE492437D29}"/>
              </c:ext>
            </c:extLst>
          </c:dPt>
          <c:dLbls>
            <c:dLbl>
              <c:idx val="0"/>
              <c:layout>
                <c:manualLayout>
                  <c:x val="-0.48213149251249299"/>
                  <c:y val="5.4811001012879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A4BB-4AC2-B50E-5BE492437D29}"/>
                </c:ext>
              </c:extLst>
            </c:dLbl>
            <c:dLbl>
              <c:idx val="1"/>
              <c:layout>
                <c:manualLayout>
                  <c:x val="0.1105051627291071"/>
                  <c:y val="-4.1580759389081318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4BB-4AC2-B50E-5BE492437D29}"/>
                </c:ext>
              </c:extLst>
            </c:dLbl>
            <c:dLbl>
              <c:idx val="2"/>
              <c:layout>
                <c:manualLayout>
                  <c:x val="0.21469574473083677"/>
                  <c:y val="-4.347079390676682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4BB-4AC2-B50E-5BE492437D29}"/>
                </c:ext>
              </c:extLst>
            </c:dLbl>
            <c:dLbl>
              <c:idx val="3"/>
              <c:layout>
                <c:manualLayout>
                  <c:x val="-0.21943168027636986"/>
                  <c:y val="0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4BB-4AC2-B50E-5BE492437D29}"/>
                </c:ext>
              </c:extLst>
            </c:dLbl>
            <c:dLbl>
              <c:idx val="4"/>
              <c:layout>
                <c:manualLayout>
                  <c:x val="0.19259473437343499"/>
                  <c:y val="-1.134020710611312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A4BB-4AC2-B50E-5BE492437D29}"/>
                </c:ext>
              </c:extLst>
            </c:dLbl>
            <c:dLbl>
              <c:idx val="5"/>
              <c:layout>
                <c:manualLayout>
                  <c:x val="-0.2020665832760816"/>
                  <c:y val="-1.1340207106113154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4BB-4AC2-B50E-5BE492437D29}"/>
                </c:ext>
              </c:extLst>
            </c:dLbl>
            <c:dLbl>
              <c:idx val="6"/>
              <c:layout>
                <c:manualLayout>
                  <c:x val="0.15864652202403542"/>
                  <c:y val="0.2986254537943111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4BB-4AC2-B50E-5BE492437D29}"/>
                </c:ext>
              </c:extLst>
            </c:dLbl>
            <c:dLbl>
              <c:idx val="7"/>
              <c:layout>
                <c:manualLayout>
                  <c:x val="0.17244742556992107"/>
                  <c:y val="5.2920966495194399E-2"/>
                </c:manualLayout>
              </c:layout>
              <c:numFmt formatCode="#,##0" sourceLinked="0"/>
              <c:spPr>
                <a:noFill/>
                <a:ln w="6350" cap="flat" cmpd="sng" algn="ctr">
                  <a:solidFill>
                    <a:prstClr val="black"/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overflow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34178"/>
                        <a:gd name="adj2" fmla="val -15347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16-A4BB-4AC2-B50E-5BE492437D29}"/>
                </c:ext>
              </c:extLst>
            </c:dLbl>
            <c:dLbl>
              <c:idx val="8"/>
              <c:layout>
                <c:manualLayout>
                  <c:x val="-0.20048793809423715"/>
                  <c:y val="2.457044872991168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A4BB-4AC2-B50E-5BE492437D29}"/>
                </c:ext>
              </c:extLst>
            </c:dLbl>
            <c:dLbl>
              <c:idx val="9"/>
              <c:layout>
                <c:manualLayout>
                  <c:x val="0.19296970961683155"/>
                  <c:y val="-1.701031065916962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A4BB-4AC2-B50E-5BE492437D29}"/>
                </c:ext>
              </c:extLst>
            </c:dLbl>
            <c:dLbl>
              <c:idx val="10"/>
              <c:layout>
                <c:manualLayout>
                  <c:x val="0.16650787024209124"/>
                  <c:y val="0.198453624356979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A4BB-4AC2-B50E-5BE492437D29}"/>
                </c:ext>
              </c:extLst>
            </c:dLbl>
            <c:dLbl>
              <c:idx val="11"/>
              <c:layout>
                <c:manualLayout>
                  <c:x val="-0.16417909891181631"/>
                  <c:y val="6.804124263667851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4BB-4AC2-B50E-5BE492437D29}"/>
                </c:ext>
              </c:extLst>
            </c:dLbl>
            <c:dLbl>
              <c:idx val="12"/>
              <c:layout>
                <c:manualLayout>
                  <c:x val="0.10103329163804077"/>
                  <c:y val="0.1152921055788162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4BB-4AC2-B50E-5BE492437D29}"/>
                </c:ext>
              </c:extLst>
            </c:dLbl>
            <c:dLbl>
              <c:idx val="13"/>
              <c:layout>
                <c:manualLayout>
                  <c:x val="3.9466129546109681E-2"/>
                  <c:y val="-8.127148426047718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4BB-4AC2-B50E-5BE492437D29}"/>
                </c:ext>
              </c:extLst>
            </c:dLbl>
            <c:dLbl>
              <c:idx val="14"/>
              <c:layout>
                <c:manualLayout>
                  <c:x val="0.11366245309279586"/>
                  <c:y val="3.591065583602463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A4BB-4AC2-B50E-5BE492437D29}"/>
                </c:ext>
              </c:extLst>
            </c:dLbl>
            <c:dLbl>
              <c:idx val="15"/>
              <c:layout>
                <c:manualLayout>
                  <c:x val="3.7887484364265291E-2"/>
                  <c:y val="-0.1530927959325267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A4BB-4AC2-B50E-5BE492437D29}"/>
                </c:ext>
              </c:extLst>
            </c:dLbl>
            <c:dLbl>
              <c:idx val="16"/>
              <c:layout>
                <c:manualLayout>
                  <c:x val="-3.9466129546109736E-2"/>
                  <c:y val="-0.13230241623798608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A4BB-4AC2-B50E-5BE492437D29}"/>
                </c:ext>
              </c:extLst>
            </c:dLbl>
            <c:dLbl>
              <c:idx val="17"/>
              <c:layout>
                <c:manualLayout>
                  <c:x val="3.9466129546109681E-2"/>
                  <c:y val="6.4261173601307342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A4BB-4AC2-B50E-5BE492437D29}"/>
                </c:ext>
              </c:extLst>
            </c:dLbl>
            <c:dLbl>
              <c:idx val="18"/>
              <c:layout>
                <c:manualLayout>
                  <c:x val="-0.32490548319816037"/>
                  <c:y val="8.883162233121917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A4BB-4AC2-B50E-5BE492437D29}"/>
                </c:ext>
              </c:extLst>
            </c:dLbl>
            <c:dLbl>
              <c:idx val="19"/>
              <c:layout>
                <c:manualLayout>
                  <c:x val="-0.39234969324494218"/>
                  <c:y val="4.91408974598233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A4BB-4AC2-B50E-5BE492437D29}"/>
                </c:ext>
              </c:extLst>
            </c:dLbl>
            <c:dLbl>
              <c:idx val="20"/>
              <c:layout>
                <c:manualLayout>
                  <c:x val="-0.27152697127723457"/>
                  <c:y val="2.079037969454065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A4BB-4AC2-B50E-5BE492437D29}"/>
                </c:ext>
              </c:extLst>
            </c:dLbl>
            <c:dLbl>
              <c:idx val="21"/>
              <c:layout>
                <c:manualLayout>
                  <c:x val="-0.20995980918530352"/>
                  <c:y val="0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A4BB-4AC2-B50E-5BE492437D29}"/>
                </c:ext>
              </c:extLst>
            </c:dLbl>
            <c:dLbl>
              <c:idx val="22"/>
              <c:layout>
                <c:manualLayout>
                  <c:x val="-0.17680826036657138"/>
                  <c:y val="0.13041238172030048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A4BB-4AC2-B50E-5BE492437D29}"/>
                </c:ext>
              </c:extLst>
            </c:dLbl>
            <c:dLbl>
              <c:idx val="23"/>
              <c:layout>
                <c:manualLayout>
                  <c:x val="-0.33997254001735561"/>
                  <c:y val="-8.4013834216999664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4BB-4AC2-B50E-5BE492437D29}"/>
                </c:ext>
              </c:extLst>
            </c:dLbl>
            <c:dLbl>
              <c:idx val="24"/>
              <c:layout>
                <c:manualLayout>
                  <c:x val="-0.22932643057353067"/>
                  <c:y val="-0.1018954934476409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BB-4AC2-B50E-5BE492437D29}"/>
                </c:ext>
              </c:extLst>
            </c:dLbl>
            <c:dLbl>
              <c:idx val="25"/>
              <c:layout>
                <c:manualLayout>
                  <c:x val="0.40911912095583947"/>
                  <c:y val="-4.740188793202902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BB-4AC2-B50E-5BE492437D29}"/>
                </c:ext>
              </c:extLst>
            </c:dLbl>
            <c:dLbl>
              <c:idx val="26"/>
              <c:layout>
                <c:manualLayout>
                  <c:x val="0.31358662686190847"/>
                  <c:y val="-7.57902576735411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4BB-4AC2-B50E-5BE492437D29}"/>
                </c:ext>
              </c:extLst>
            </c:dLbl>
            <c:dLbl>
              <c:idx val="27"/>
              <c:layout>
                <c:manualLayout>
                  <c:x val="0.38389263459563855"/>
                  <c:y val="1.5989739204788352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4BB-4AC2-B50E-5BE492437D29}"/>
                </c:ext>
              </c:extLst>
            </c:dLbl>
            <c:dLbl>
              <c:idx val="28"/>
              <c:layout>
                <c:manualLayout>
                  <c:x val="-0.13523283383988616"/>
                  <c:y val="-9.537042692237220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4BB-4AC2-B50E-5BE492437D29}"/>
                </c:ext>
              </c:extLst>
            </c:dLbl>
            <c:dLbl>
              <c:idx val="29"/>
              <c:layout>
                <c:manualLayout>
                  <c:x val="0.11208380791095149"/>
                  <c:y val="9.450172588427571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4BB-4AC2-B50E-5BE492437D29}"/>
                </c:ext>
              </c:extLst>
            </c:dLbl>
            <c:dLbl>
              <c:idx val="30"/>
              <c:layout>
                <c:manualLayout>
                  <c:x val="1.6426207773054088E-2"/>
                  <c:y val="-9.472844859762345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4BB-4AC2-B50E-5BE492437D29}"/>
                </c:ext>
              </c:extLst>
            </c:dLbl>
            <c:dLbl>
              <c:idx val="31"/>
              <c:layout>
                <c:manualLayout>
                  <c:x val="-6.6116814398476373E-2"/>
                  <c:y val="-9.503094525540015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4BB-4AC2-B50E-5BE492437D29}"/>
                </c:ext>
              </c:extLst>
            </c:dLbl>
            <c:dLbl>
              <c:idx val="32"/>
              <c:layout>
                <c:manualLayout>
                  <c:x val="9.4404941985086227E-2"/>
                  <c:y val="-9.472844859762345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4BB-4AC2-B50E-5BE492437D29}"/>
                </c:ext>
              </c:extLst>
            </c:dLbl>
            <c:numFmt formatCode="#,##0" sourceLinked="0"/>
            <c:spPr>
              <a:noFill/>
              <a:ln w="6350">
                <a:solidFill>
                  <a:prstClr val="black"/>
                </a:solidFill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Sheet1!$A$2:$A$34</c:f>
              <c:strCache>
                <c:ptCount val="33"/>
                <c:pt idx="0">
                  <c:v>Izvor   1.1.1</c:v>
                </c:pt>
                <c:pt idx="1">
                  <c:v>Izvor   1.1.2</c:v>
                </c:pt>
                <c:pt idx="2">
                  <c:v>Izvor   1.1.3</c:v>
                </c:pt>
                <c:pt idx="3">
                  <c:v>Izvor   1.6.2</c:v>
                </c:pt>
                <c:pt idx="4">
                  <c:v>Izvor   3.2.1</c:v>
                </c:pt>
                <c:pt idx="5">
                  <c:v>Izvor   3.2.2</c:v>
                </c:pt>
                <c:pt idx="6">
                  <c:v>Izvor   4.1.1</c:v>
                </c:pt>
                <c:pt idx="7">
                  <c:v>Izvor   4.1.2</c:v>
                </c:pt>
                <c:pt idx="8">
                  <c:v>Izvor   4.1.3</c:v>
                </c:pt>
                <c:pt idx="9">
                  <c:v>Izvor   4.1.4</c:v>
                </c:pt>
                <c:pt idx="10">
                  <c:v>Izvor   4.1.5</c:v>
                </c:pt>
                <c:pt idx="11">
                  <c:v>Izvor   4.1.6</c:v>
                </c:pt>
                <c:pt idx="12">
                  <c:v>Izvor   4.3.1</c:v>
                </c:pt>
                <c:pt idx="13">
                  <c:v>Izvor   4.3.2</c:v>
                </c:pt>
                <c:pt idx="14">
                  <c:v>Izvor   4.4.1</c:v>
                </c:pt>
                <c:pt idx="15">
                  <c:v>Izvor   4.4.2</c:v>
                </c:pt>
                <c:pt idx="16">
                  <c:v>Izvor   4.5.1</c:v>
                </c:pt>
                <c:pt idx="17">
                  <c:v>Izvor   4.5.2</c:v>
                </c:pt>
                <c:pt idx="18">
                  <c:v>Izvor   5.2.1</c:v>
                </c:pt>
                <c:pt idx="19">
                  <c:v>Izvor   5.2.2</c:v>
                </c:pt>
                <c:pt idx="20">
                  <c:v>Izvor   5.6.1</c:v>
                </c:pt>
                <c:pt idx="21">
                  <c:v>Izvor   5.6.2</c:v>
                </c:pt>
                <c:pt idx="22">
                  <c:v>Izvor   5.8.1</c:v>
                </c:pt>
                <c:pt idx="23">
                  <c:v>Izvor   5.8.2</c:v>
                </c:pt>
                <c:pt idx="24">
                  <c:v>Izvor   5.9.1</c:v>
                </c:pt>
                <c:pt idx="25">
                  <c:v>Izvor   5.9.2</c:v>
                </c:pt>
                <c:pt idx="26">
                  <c:v>Izvor   6.2.1</c:v>
                </c:pt>
                <c:pt idx="27">
                  <c:v>Izvor   6.2.2</c:v>
                </c:pt>
                <c:pt idx="28">
                  <c:v>Izvor   7.1.1</c:v>
                </c:pt>
                <c:pt idx="29">
                  <c:v>Izvor   7.1.2</c:v>
                </c:pt>
                <c:pt idx="30">
                  <c:v>Izvor   7.2.1</c:v>
                </c:pt>
                <c:pt idx="31">
                  <c:v>Izvor   7.2.2</c:v>
                </c:pt>
                <c:pt idx="32">
                  <c:v>Izvor   8.1.2</c:v>
                </c:pt>
              </c:strCache>
            </c:strRef>
          </c:cat>
          <c:val>
            <c:numRef>
              <c:f>Sheet1!$B$2:$B$34</c:f>
              <c:numCache>
                <c:formatCode>[$-1041A]#,##0.00;\-#,##0.00</c:formatCode>
                <c:ptCount val="33"/>
                <c:pt idx="0">
                  <c:v>33861195.979999997</c:v>
                </c:pt>
                <c:pt idx="1">
                  <c:v>2322649</c:v>
                </c:pt>
                <c:pt idx="2">
                  <c:v>528925.82999999996</c:v>
                </c:pt>
                <c:pt idx="3">
                  <c:v>1321766</c:v>
                </c:pt>
                <c:pt idx="4">
                  <c:v>6308986.6399999997</c:v>
                </c:pt>
                <c:pt idx="5">
                  <c:v>980667.59</c:v>
                </c:pt>
                <c:pt idx="6">
                  <c:v>1899513.08</c:v>
                </c:pt>
                <c:pt idx="7">
                  <c:v>10672</c:v>
                </c:pt>
                <c:pt idx="8">
                  <c:v>2500</c:v>
                </c:pt>
                <c:pt idx="9">
                  <c:v>38000</c:v>
                </c:pt>
                <c:pt idx="10">
                  <c:v>225799</c:v>
                </c:pt>
                <c:pt idx="11">
                  <c:v>2682039.12</c:v>
                </c:pt>
                <c:pt idx="12">
                  <c:v>41908042.979999997</c:v>
                </c:pt>
                <c:pt idx="13">
                  <c:v>221410.23</c:v>
                </c:pt>
                <c:pt idx="14">
                  <c:v>8725615</c:v>
                </c:pt>
                <c:pt idx="15">
                  <c:v>1427.75</c:v>
                </c:pt>
                <c:pt idx="16">
                  <c:v>1230700</c:v>
                </c:pt>
                <c:pt idx="17">
                  <c:v>344671</c:v>
                </c:pt>
                <c:pt idx="18">
                  <c:v>6155397</c:v>
                </c:pt>
                <c:pt idx="19">
                  <c:v>37320.959999999999</c:v>
                </c:pt>
                <c:pt idx="20">
                  <c:v>22529923.899999999</c:v>
                </c:pt>
                <c:pt idx="21">
                  <c:v>45803.360000000001</c:v>
                </c:pt>
                <c:pt idx="22">
                  <c:v>61071243.240000002</c:v>
                </c:pt>
                <c:pt idx="23">
                  <c:v>260948.48000000001</c:v>
                </c:pt>
                <c:pt idx="24">
                  <c:v>9056273.9399999995</c:v>
                </c:pt>
                <c:pt idx="25">
                  <c:v>392654.33</c:v>
                </c:pt>
                <c:pt idx="26">
                  <c:v>774719</c:v>
                </c:pt>
                <c:pt idx="27">
                  <c:v>23462.63</c:v>
                </c:pt>
                <c:pt idx="28">
                  <c:v>60133</c:v>
                </c:pt>
                <c:pt idx="29">
                  <c:v>1253.69</c:v>
                </c:pt>
                <c:pt idx="30">
                  <c:v>43034</c:v>
                </c:pt>
                <c:pt idx="31">
                  <c:v>766</c:v>
                </c:pt>
                <c:pt idx="32">
                  <c:v>414485.27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BB-4AC2-B50E-5BE492437D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696344541403043"/>
          <c:y val="0.82989600047861034"/>
          <c:w val="0.76607297919869155"/>
          <c:h val="0.15876379241527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0.69055</cdr:x>
      <cdr:y>0.10732</cdr:y>
    </cdr:from>
    <cdr:to>
      <cdr:x>0.95305</cdr:x>
      <cdr:y>0.25396</cdr:y>
    </cdr:to>
    <cdr:sp macro="" textlink="">
      <cdr:nvSpPr>
        <cdr:cNvPr id="2" name="Scroll: Horizontal 1">
          <a:extLst xmlns:a="http://schemas.openxmlformats.org/drawingml/2006/main">
            <a:ext uri="{FF2B5EF4-FFF2-40B4-BE49-F238E27FC236}">
              <a16:creationId xmlns:a16="http://schemas.microsoft.com/office/drawing/2014/main" id="{184D8737-BF03-77CF-C23F-87535946C333}"/>
            </a:ext>
          </a:extLst>
        </cdr:cNvPr>
        <cdr:cNvSpPr/>
      </cdr:nvSpPr>
      <cdr:spPr>
        <a:xfrm xmlns:a="http://schemas.openxmlformats.org/drawingml/2006/main">
          <a:off x="8419171" y="735979"/>
          <a:ext cx="3200400" cy="1005671"/>
        </a:xfrm>
        <a:prstGeom xmlns:a="http://schemas.openxmlformats.org/drawingml/2006/main" prst="horizontalScroll">
          <a:avLst/>
        </a:prstGeom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hr-HR" sz="1600" b="1" kern="1200" dirty="0">
              <a:solidFill>
                <a:schemeClr val="tx1"/>
              </a:solidFill>
            </a:rPr>
            <a:t>Struktura rashoda po ekonomskoj klasifikaciji</a:t>
          </a:r>
          <a:endParaRPr lang="en-US" sz="1600" b="1" kern="12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E37223D-8A42-479C-BB1B-72032ED31DD3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319E24-DAC4-4086-9615-1C48DDABF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978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319E24-DAC4-4086-9615-1C48DDABFB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6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7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42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4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74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53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9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2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7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1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rvzz.hr/otvoreni%20proracun/" TargetMode="External"/><Relationship Id="rId2" Type="http://schemas.openxmlformats.org/officeDocument/2006/relationships/hyperlink" Target="http://www.dnz.h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hyperlink" Target="https://transparentno.dubrovackoneretvanska.otvorenazupanija.hr/isplate/sc-isplat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BFA37-736F-B41F-4947-935308ECD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REPUBLIKA HRVATSKA</a:t>
            </a: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DUBROVAČKO-NERETVANSKA ŽUPANIJA </a:t>
            </a: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8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UPRAVNI ODJEL ZA FINANCIJE </a:t>
            </a:r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8E913-B57E-6665-0854-F1B588B9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 fontScale="85000" lnSpcReduction="20000"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hr-HR" dirty="0">
                <a:solidFill>
                  <a:schemeClr val="tx1"/>
                </a:solidFill>
                <a:cs typeface="Times New Roman" panose="02020603050405020304" pitchFamily="18" charset="0"/>
              </a:rPr>
              <a:t>KRATKI VODIČ</a:t>
            </a:r>
          </a:p>
          <a:p>
            <a:pPr algn="ctr"/>
            <a:r>
              <a:rPr lang="hr-HR" sz="1900" dirty="0">
                <a:solidFill>
                  <a:schemeClr val="tx1"/>
                </a:solidFill>
                <a:cs typeface="Times New Roman" panose="02020603050405020304" pitchFamily="18" charset="0"/>
              </a:rPr>
              <a:t>II. IZMJENE I DOPUNE PRORAČUNA DNŽ ZA 2025. I PROJEKCIJE ZA 2026. I 2027.</a:t>
            </a:r>
          </a:p>
          <a:p>
            <a:pPr algn="ctr"/>
            <a:endParaRPr lang="hr-HR" sz="1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endParaRPr lang="hr-HR" sz="1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r>
              <a:rPr lang="hr-HR" sz="1900" dirty="0">
                <a:solidFill>
                  <a:schemeClr val="tx1"/>
                </a:solidFill>
                <a:cs typeface="Times New Roman" panose="02020603050405020304" pitchFamily="18" charset="0"/>
              </a:rPr>
              <a:t>Dubrovnik, prosinac 2025.</a:t>
            </a:r>
            <a:br>
              <a:rPr lang="hr-H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8E4DE2C-E9A1-E090-41FE-287223065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80" y="2396417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45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B7B5B-5D8A-AAE7-523F-EBD4DC3C8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C1017-543C-5567-5D48-EF6D7699D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58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hr-HR" sz="2800" b="1" dirty="0">
                <a:latin typeface="+mn-lt"/>
              </a:rPr>
              <a:t>Hvala na pažnji!</a:t>
            </a: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endParaRPr 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E05379F4-6360-6399-FBE3-84392CA80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55" y="2996492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433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39EC9-9819-D4C0-FF2C-318D13A88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7FFACDCE-3463-DE4F-EEB0-5AD4BA08C50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174D82-5A7B-20FB-5C0B-943FBBBC6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6" y="415636"/>
            <a:ext cx="11014745" cy="5772728"/>
          </a:xfrm>
        </p:spPr>
        <p:txBody>
          <a:bodyPr>
            <a:normAutofit/>
          </a:bodyPr>
          <a:lstStyle/>
          <a:p>
            <a:endParaRPr lang="hr-HR" sz="4800" dirty="0"/>
          </a:p>
          <a:p>
            <a:pPr marL="0" indent="0" algn="just">
              <a:lnSpc>
                <a:spcPct val="120000"/>
              </a:lnSpc>
              <a:buNone/>
            </a:pPr>
            <a:r>
              <a:rPr lang="hr-HR" sz="1600" b="1" dirty="0"/>
              <a:t>Proračun Dubrovačko neretvanske-županije</a:t>
            </a:r>
            <a:r>
              <a:rPr lang="hr-HR" sz="1600" dirty="0"/>
              <a:t> za 2025. godinu s projekcijama za 2026. i 2027. godinu donijet je u prosincu 2024. na iznos od </a:t>
            </a:r>
            <a:r>
              <a:rPr lang="hr-HR" sz="1600" b="1" dirty="0"/>
              <a:t>189.667.000 eura.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hr-HR" sz="1600" b="1" dirty="0"/>
              <a:t>I</a:t>
            </a:r>
            <a:r>
              <a:rPr lang="hr-HR" sz="1600" dirty="0"/>
              <a:t>. </a:t>
            </a:r>
            <a:r>
              <a:rPr lang="hr-HR" sz="1600" b="1" dirty="0"/>
              <a:t>Izmjenama i dopunama Proračuna županije </a:t>
            </a:r>
            <a:r>
              <a:rPr lang="hr-HR" sz="1600" dirty="0"/>
              <a:t>za 2025. godinu u srpnju bilanca prihoda i rashoda </a:t>
            </a:r>
            <a:r>
              <a:rPr lang="hr-HR" sz="1600" b="1" dirty="0"/>
              <a:t>povećava se</a:t>
            </a:r>
            <a:r>
              <a:rPr lang="hr-HR" sz="1600" dirty="0"/>
              <a:t> za </a:t>
            </a:r>
            <a:r>
              <a:rPr lang="hr-HR" sz="1600" b="1" dirty="0"/>
              <a:t>16.533.000 eura</a:t>
            </a:r>
            <a:r>
              <a:rPr lang="hr-HR" sz="1600" dirty="0"/>
              <a:t> i iznosila je </a:t>
            </a:r>
            <a:r>
              <a:rPr lang="hr-HR" sz="1600" b="1" dirty="0"/>
              <a:t>206.200.000 eura.</a:t>
            </a:r>
            <a:endParaRPr lang="en-US" sz="1600" dirty="0"/>
          </a:p>
          <a:p>
            <a:pPr lvl="0" algn="just"/>
            <a:endParaRPr lang="hr-HR" sz="1600" dirty="0"/>
          </a:p>
          <a:p>
            <a:pPr marL="0" lvl="0" indent="0" algn="just">
              <a:buNone/>
            </a:pPr>
            <a:r>
              <a:rPr lang="hr-HR" sz="1600" dirty="0"/>
              <a:t>Ovim </a:t>
            </a:r>
            <a:r>
              <a:rPr lang="hr-HR" sz="1600" b="1" dirty="0"/>
              <a:t>II. Izmjenama i dopunama Proračuna županije </a:t>
            </a:r>
            <a:r>
              <a:rPr lang="hr-HR" sz="1600" dirty="0"/>
              <a:t>za 2025. donesenim u prosincu bilanaca prihoda i rashoda smanjuje se za </a:t>
            </a:r>
            <a:r>
              <a:rPr lang="hr-HR" sz="1600" b="1" dirty="0"/>
              <a:t>2.718.000</a:t>
            </a:r>
            <a:r>
              <a:rPr lang="hr-HR" sz="1600" dirty="0"/>
              <a:t> eura i iznosi </a:t>
            </a:r>
            <a:r>
              <a:rPr lang="hr-HR" sz="1600" b="1" dirty="0"/>
              <a:t>203.482.000 </a:t>
            </a:r>
            <a:r>
              <a:rPr lang="hr-HR" sz="1600" dirty="0"/>
              <a:t>eura.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hr-HR" sz="1600" dirty="0"/>
              <a:t>Županijski dio proračuna bez vlastitih i namjenskih prihoda proračunskih korisnika </a:t>
            </a:r>
            <a:r>
              <a:rPr lang="hr-HR" sz="1600" b="1" dirty="0"/>
              <a:t>82.437.115 eura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hr-HR" sz="1600" dirty="0"/>
              <a:t>Proračunski korisnici čiji su vlastiti i namjenski prihodi evidentirani i uključeni u proračun </a:t>
            </a:r>
            <a:r>
              <a:rPr lang="hr-HR" sz="1600" b="1" dirty="0"/>
              <a:t>121.044.885 eura.</a:t>
            </a:r>
            <a:endParaRPr lang="en-US" sz="1600" b="1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32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1862D-3EFA-3BFF-6DCD-B0770CD1E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440496CF-FF05-070B-FDA7-F761883D9E4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D82ECB7-ED8A-A2FA-46E1-8C4D9A4E6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510396"/>
          </a:xfrm>
          <a:noFill/>
          <a:ln>
            <a:noFill/>
          </a:ln>
        </p:spPr>
        <p:txBody>
          <a:bodyPr>
            <a:normAutofit fontScale="47500" lnSpcReduction="20000"/>
          </a:bodyPr>
          <a:lstStyle/>
          <a:p>
            <a:endParaRPr lang="hr-HR" sz="4800" dirty="0"/>
          </a:p>
          <a:p>
            <a:pPr lvl="0" algn="ctr">
              <a:lnSpc>
                <a:spcPct val="120000"/>
              </a:lnSpc>
            </a:pPr>
            <a:r>
              <a:rPr lang="hr-HR" sz="4800" dirty="0"/>
              <a:t>Razlozi izmjena</a:t>
            </a:r>
          </a:p>
          <a:p>
            <a:pPr lvl="0">
              <a:lnSpc>
                <a:spcPct val="120000"/>
              </a:lnSpc>
            </a:pPr>
            <a:r>
              <a:rPr lang="hr-HR" sz="2900" dirty="0"/>
              <a:t>* Županijski dio proračuna smanjuje se u iznosu 3,4 mil.eura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r-HR" sz="2900" dirty="0"/>
              <a:t>  izvorni prihodi proračuna smanjenje 0,4  mil.eura,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r-HR" sz="2900" dirty="0"/>
              <a:t>pomoći iz fondova EU smanjenje za 3,6 mil.eura usklađivanje za provođenje projekata koji se nastavljaju u narednom proračunskom razdoblju,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r-HR" sz="2900" dirty="0"/>
              <a:t>pomoći iz Državnog proračuna smanjenje 0,1 mil. eura,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r-HR" sz="2900" dirty="0"/>
              <a:t>pomoći od ostalih subjekata smanjenje 0,1 mil.eura,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r-HR" sz="2900" dirty="0"/>
              <a:t> ex Ured Državne uprave, pomoći te prihodi za posebne namjene, te ostali prihodi od prodaje povećanje 0,8 mil.eura.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hr-HR" sz="2900" dirty="0"/>
          </a:p>
          <a:p>
            <a:pPr lvl="0"/>
            <a:r>
              <a:rPr lang="hr-HR" sz="2900" dirty="0"/>
              <a:t>* vlastiti i namjenski prihodi proračunskih korisnika i njihova trošenja povećanje u iznosu od 0,7 mil.eura</a:t>
            </a:r>
          </a:p>
          <a:p>
            <a:pPr lvl="0"/>
            <a:endParaRPr lang="en-US" sz="2900" dirty="0"/>
          </a:p>
          <a:p>
            <a:pPr lvl="0">
              <a:lnSpc>
                <a:spcPct val="120000"/>
              </a:lnSpc>
            </a:pPr>
            <a:r>
              <a:rPr lang="hr-HR" sz="2900" dirty="0"/>
              <a:t>Ukupno iskazani prihodi i primici te rashodi i izdaci odnose se na Dubrovačko-neretvansku županiju i na svih 59 proračunskih korisnika (26 osnovnih škola, 14  srednjih škola, 2 učenička doma, 8 zdravstvenih ustanova, 4 doma za starije osobe, 3 javne ustanove) i 2 vijeća nacionalnih manjina.</a:t>
            </a:r>
            <a:endParaRPr lang="en-US" sz="2900" dirty="0"/>
          </a:p>
          <a:p>
            <a:pPr lvl="0" algn="just"/>
            <a:endParaRPr lang="en-US" sz="12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76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4BAAB1-B33F-495B-B9C6-A7FA5A5C6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17F9-7988-BB3E-8C83-05B0DC8D6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519A0-8E13-A4FD-CF06-252E8B0D7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FE9BE5E0-3D7F-7520-F477-70115AAD43D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CA45EB-051E-D2A2-B628-631973FB01FD}"/>
              </a:ext>
            </a:extLst>
          </p:cNvPr>
          <p:cNvSpPr txBox="1"/>
          <p:nvPr/>
        </p:nvSpPr>
        <p:spPr>
          <a:xfrm>
            <a:off x="761619" y="337982"/>
            <a:ext cx="1066838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sz="1200" dirty="0"/>
          </a:p>
          <a:p>
            <a:endParaRPr lang="hr-HR" sz="1200" dirty="0"/>
          </a:p>
          <a:p>
            <a:pPr algn="ctr"/>
            <a:r>
              <a:rPr lang="hr-HR" sz="1400" b="1" dirty="0"/>
              <a:t>Prihodi i primici Proračuna DNŽ</a:t>
            </a:r>
          </a:p>
          <a:p>
            <a:r>
              <a:rPr lang="hr-HR" sz="1400" dirty="0"/>
              <a:t> </a:t>
            </a:r>
            <a:r>
              <a:rPr lang="hr-HR" sz="800" dirty="0"/>
              <a:t>*ostupanja u tablicama u odnosu na akt odnosi se na zaokruživanja cente u eure*</a:t>
            </a:r>
            <a:endParaRPr lang="en-US" sz="14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9C34D87-8F34-D406-6559-9A6E8EA818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7695404"/>
              </p:ext>
            </p:extLst>
          </p:nvPr>
        </p:nvGraphicFramePr>
        <p:xfrm>
          <a:off x="761619" y="1392085"/>
          <a:ext cx="9916357" cy="4263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05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597BEB-D6C4-2AD2-578F-3D68E0F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C7B91-EB81-9486-2E48-3EA9C5F0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F86FC-F32B-FF33-F02A-67198F2A2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A2483960-C94C-04B2-8549-07102264268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90F835-D005-4BFA-F537-66265F17B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756847"/>
              </p:ext>
            </p:extLst>
          </p:nvPr>
        </p:nvGraphicFramePr>
        <p:xfrm>
          <a:off x="0" y="1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9064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6A74B-8D15-58C0-E62C-0E9AC614C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DFD4D-08F3-351D-E03F-D60009D2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CEC28-5E0D-013B-AD01-3FC16F46D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0"/>
            <a:ext cx="10753725" cy="652087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551F1C6A-998D-6E86-2676-8A3871F0CF9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croll: Vertical 11">
            <a:extLst>
              <a:ext uri="{FF2B5EF4-FFF2-40B4-BE49-F238E27FC236}">
                <a16:creationId xmlns:a16="http://schemas.microsoft.com/office/drawing/2014/main" id="{4A2F89CD-7B07-A199-8B63-BF0F04A21A6B}"/>
              </a:ext>
            </a:extLst>
          </p:cNvPr>
          <p:cNvSpPr/>
          <p:nvPr/>
        </p:nvSpPr>
        <p:spPr>
          <a:xfrm rot="5400000">
            <a:off x="5700304" y="-1290301"/>
            <a:ext cx="791390" cy="3615070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Organizacijska klasifikacija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52482E-2C54-B0FA-7277-529C33447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05983"/>
              </p:ext>
            </p:extLst>
          </p:nvPr>
        </p:nvGraphicFramePr>
        <p:xfrm>
          <a:off x="2432482" y="1162975"/>
          <a:ext cx="6800294" cy="46548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0635">
                  <a:extLst>
                    <a:ext uri="{9D8B030D-6E8A-4147-A177-3AD203B41FA5}">
                      <a16:colId xmlns:a16="http://schemas.microsoft.com/office/drawing/2014/main" val="2681189667"/>
                    </a:ext>
                  </a:extLst>
                </a:gridCol>
                <a:gridCol w="1195435">
                  <a:extLst>
                    <a:ext uri="{9D8B030D-6E8A-4147-A177-3AD203B41FA5}">
                      <a16:colId xmlns:a16="http://schemas.microsoft.com/office/drawing/2014/main" val="2883844211"/>
                    </a:ext>
                  </a:extLst>
                </a:gridCol>
                <a:gridCol w="1194787">
                  <a:extLst>
                    <a:ext uri="{9D8B030D-6E8A-4147-A177-3AD203B41FA5}">
                      <a16:colId xmlns:a16="http://schemas.microsoft.com/office/drawing/2014/main" val="1721286552"/>
                    </a:ext>
                  </a:extLst>
                </a:gridCol>
                <a:gridCol w="1099437">
                  <a:extLst>
                    <a:ext uri="{9D8B030D-6E8A-4147-A177-3AD203B41FA5}">
                      <a16:colId xmlns:a16="http://schemas.microsoft.com/office/drawing/2014/main" val="693904274"/>
                    </a:ext>
                  </a:extLst>
                </a:gridCol>
              </a:tblGrid>
              <a:tr h="7914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UPRAVNI ODJELI 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PLAN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2025.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(I.izmjene i dopune)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PRIJEDLOG 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II. IZMJENA I DOPUNA PRORAČUNA 2025.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(+/-)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ctr"/>
                </a:tc>
                <a:extLst>
                  <a:ext uri="{0D108BD9-81ED-4DB2-BD59-A6C34878D82A}">
                    <a16:rowId xmlns:a16="http://schemas.microsoft.com/office/drawing/2014/main" val="3370770277"/>
                  </a:ext>
                </a:extLst>
              </a:tr>
              <a:tr h="13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068378042"/>
                  </a:ext>
                </a:extLst>
              </a:tr>
              <a:tr h="32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I.ŽUPANIJSKI PRORAČUN (I.1. + I.2)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85.881.439,94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82.437.114,74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-3.444.325,20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273598719"/>
                  </a:ext>
                </a:extLst>
              </a:tr>
              <a:tr h="28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UO ZA POSLOVE ŽUPANA I ŽS 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5.021.619,85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5.100.195,46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78.575,61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27646721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OBRAZOVANJE, KULTURU I SPORT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31.562.594,77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31.461.845,77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-100.749,00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39892349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PODUZETNIŠTVO, TURIZAM I MORE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5.532.371,64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5.681.905,83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149.534,19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35122759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PROSTORNO UREĐENJE I GRADNJU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891.376,00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867.526,00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-23.850,00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08539783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ZAŠTITA OKOLIŠA I KOMUNALNI POSLOVI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8.334.229,02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8.058.554,02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-275.675,00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4183671951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FINANCIJE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8.527.300,00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8.527.300,00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3184238954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OPĆA UPRAVA I IMOVINSKO PRAVNI POSLOVI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905.871,00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1.653.371,00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747.500,00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889606692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ZDRAVSTVO, OBITELJ I BRANITELJE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14.341.424,73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13.843.289,73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-498.135,00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610272833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POLJOPRIVREDA I RURALNI RAZVOJ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10.764.652,93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7.243.126,93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-3.521.526,00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4273627706"/>
                  </a:ext>
                </a:extLst>
              </a:tr>
              <a:tr h="32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II. PRORAČUNSKI KORISNICI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120.318.560,06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121.044.885,26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726.325,20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718350592"/>
                  </a:ext>
                </a:extLst>
              </a:tr>
              <a:tr h="28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ŠKOLSTVO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62.927.085,09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64.613.104,05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1.686.018,96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550976909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JU DUNEA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878.047,00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796.157,00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-81.890,00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843675186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ZAVOD ZA PROSTORNO UREĐENJE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109.653,00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109.653,00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0.00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699723468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JU ZA ZAŠTIĆENE DIJELOVE PRIRODE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583.510,00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257.688,00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-325.822,00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831826326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ZDRAVSTVO, DOMOVI ZA STARIJE I NEMOĆNE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55.820.264,97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55.268.283,21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-551.981,76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396636755"/>
                  </a:ext>
                </a:extLst>
              </a:tr>
              <a:tr h="32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UKUPNO RASHODI: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206.200.000,00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203.482.000,00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-2.718.000,00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402974437"/>
                  </a:ext>
                </a:extLst>
              </a:tr>
              <a:tr h="28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UKUPNO RASPOLOŽIVA SREDSTVA PRORAČUNA: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206.200.000,00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effectLst/>
                        </a:rPr>
                        <a:t>203.482.000,00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</a:rPr>
                        <a:t>-2.718.000,00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53634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330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8B0513-75BE-2F63-8BC3-07DFD6C52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5248-3D16-AA0A-A768-AAA896912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9A566-E408-15B3-33E4-30F1B6685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25F716CD-2619-58AF-24AF-0BECDB8A72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croll: Horizontal 5">
            <a:extLst>
              <a:ext uri="{FF2B5EF4-FFF2-40B4-BE49-F238E27FC236}">
                <a16:creationId xmlns:a16="http://schemas.microsoft.com/office/drawing/2014/main" id="{417AF1D5-DAB1-4B89-FCF0-0E4644EB39F2}"/>
              </a:ext>
            </a:extLst>
          </p:cNvPr>
          <p:cNvSpPr/>
          <p:nvPr/>
        </p:nvSpPr>
        <p:spPr>
          <a:xfrm>
            <a:off x="3306725" y="958830"/>
            <a:ext cx="4189228" cy="893135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Funkcijska klasifikacija</a:t>
            </a:r>
            <a:endParaRPr lang="en-US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73BA5A2-B197-F7A4-4A01-47417250CE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862526"/>
              </p:ext>
            </p:extLst>
          </p:nvPr>
        </p:nvGraphicFramePr>
        <p:xfrm>
          <a:off x="1677880" y="2685256"/>
          <a:ext cx="8167456" cy="23145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3271">
                  <a:extLst>
                    <a:ext uri="{9D8B030D-6E8A-4147-A177-3AD203B41FA5}">
                      <a16:colId xmlns:a16="http://schemas.microsoft.com/office/drawing/2014/main" val="2476034093"/>
                    </a:ext>
                  </a:extLst>
                </a:gridCol>
                <a:gridCol w="1177563">
                  <a:extLst>
                    <a:ext uri="{9D8B030D-6E8A-4147-A177-3AD203B41FA5}">
                      <a16:colId xmlns:a16="http://schemas.microsoft.com/office/drawing/2014/main" val="540863611"/>
                    </a:ext>
                  </a:extLst>
                </a:gridCol>
                <a:gridCol w="1313436">
                  <a:extLst>
                    <a:ext uri="{9D8B030D-6E8A-4147-A177-3AD203B41FA5}">
                      <a16:colId xmlns:a16="http://schemas.microsoft.com/office/drawing/2014/main" val="153390480"/>
                    </a:ext>
                  </a:extLst>
                </a:gridCol>
                <a:gridCol w="875623">
                  <a:extLst>
                    <a:ext uri="{9D8B030D-6E8A-4147-A177-3AD203B41FA5}">
                      <a16:colId xmlns:a16="http://schemas.microsoft.com/office/drawing/2014/main" val="62407775"/>
                    </a:ext>
                  </a:extLst>
                </a:gridCol>
                <a:gridCol w="1177563">
                  <a:extLst>
                    <a:ext uri="{9D8B030D-6E8A-4147-A177-3AD203B41FA5}">
                      <a16:colId xmlns:a16="http://schemas.microsoft.com/office/drawing/2014/main" val="2390786241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VRSTA RASHODA/IZDATAKA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PLANIRANO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PROMJENA IZNOS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PROMJENA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POSTOTAK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NOVI IZNOS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38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  SVEUKUPNO RASHODI / IZDACI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206.177.002,00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-2.717.999,50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-1,32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203.459.002,50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9280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Funkcijska klasifikacija  01 Opće javne usluge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13.520.796,00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1.093.930,00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8,09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14.614.726,00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3483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Funkcijska klasifikacija  03 Javni red i sigurnost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812.200,00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-1.405,00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-0,17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810.795,00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26545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l-PL" sz="1000" u="none" strike="noStrike">
                          <a:effectLst/>
                        </a:rPr>
                        <a:t>Funkcijska klasifikacija  04 Ekonomski poslovi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17.554.848,57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-2.867.232,81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-16,33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14.687.615,76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20720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l-PL" sz="1000" u="none" strike="noStrike">
                          <a:effectLst/>
                        </a:rPr>
                        <a:t>Funkcijska klasifikacija  05 Zaštita okoliša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8.293.256,42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-1.189.067,54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-14,34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7.104.188,88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18532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Funkcijska klasifikacija  06 Usluge unapređenja stanovanja i zajednice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1.801.174,45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-246.772,85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-13,70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1.554.401,60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61028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Funkcijska klasifikacija  07 Zdravstvo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61.137.640,07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-513.975,30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-0,84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60.623.664,77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94684972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l-PL" sz="1000" u="none" strike="noStrike">
                          <a:effectLst/>
                        </a:rPr>
                        <a:t>Funkcijska klasifikacija  08 Rekreacija, kultura i religija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3.327.075,00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-62.605,00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-1,88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3.264.470,00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9362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Funkcijska klasifikacija  09 Obrazovanje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91.302.009,86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1.585.269,96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1,74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92.887.279,82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90296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l-PL" sz="1000" u="none" strike="noStrike">
                          <a:effectLst/>
                        </a:rPr>
                        <a:t>Funkcijska klasifikacija  10 Socijalna zaštita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8.428.001,63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-516.140,96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-6,12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7.911.860,67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19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818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21E40BB-B667-8083-AC72-8B2544395B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3973871"/>
              </p:ext>
            </p:extLst>
          </p:nvPr>
        </p:nvGraphicFramePr>
        <p:xfrm>
          <a:off x="101600" y="805176"/>
          <a:ext cx="8376553" cy="5894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CD6305A-D073-10C0-B436-4DF4C2C70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391133"/>
              </p:ext>
            </p:extLst>
          </p:nvPr>
        </p:nvGraphicFramePr>
        <p:xfrm>
          <a:off x="8689278" y="920587"/>
          <a:ext cx="3401122" cy="5894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1617">
                  <a:extLst>
                    <a:ext uri="{9D8B030D-6E8A-4147-A177-3AD203B41FA5}">
                      <a16:colId xmlns:a16="http://schemas.microsoft.com/office/drawing/2014/main" val="514445270"/>
                    </a:ext>
                  </a:extLst>
                </a:gridCol>
                <a:gridCol w="2709505">
                  <a:extLst>
                    <a:ext uri="{9D8B030D-6E8A-4147-A177-3AD203B41FA5}">
                      <a16:colId xmlns:a16="http://schemas.microsoft.com/office/drawing/2014/main" val="1166236225"/>
                    </a:ext>
                  </a:extLst>
                </a:gridCol>
              </a:tblGrid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Opći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451450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Opći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iz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državnog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74769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1.1.3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800" b="1" u="none" strike="noStrike" dirty="0">
                          <a:effectLst/>
                        </a:rPr>
                        <a:t>Opći prihodi i primici - prenesena sredstva</a:t>
                      </a:r>
                      <a:endParaRPr lang="it-IT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62113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1.1.6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Opći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-ref. od </a:t>
                      </a:r>
                      <a:r>
                        <a:rPr lang="en-US" sz="800" b="1" u="none" strike="noStrike" dirty="0" err="1">
                          <a:effectLst/>
                        </a:rPr>
                        <a:t>predfinanciranja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projekata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03223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1.6.1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Predfinanciranje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drugih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projekata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1203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1.6.2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Predfinanciranje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drugih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projekata</a:t>
                      </a:r>
                      <a:r>
                        <a:rPr lang="en-US" sz="800" b="1" u="none" strike="noStrike" dirty="0">
                          <a:effectLst/>
                        </a:rPr>
                        <a:t> - PK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29841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3.1.1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Vlastiti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24032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3.2.1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Vlastiti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07760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3.2.2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Vlastiti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45139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 dirty="0">
                          <a:effectLst/>
                        </a:rPr>
                        <a:t>Prihodi za financiranje programa pomorskog dobra</a:t>
                      </a:r>
                      <a:endParaRPr lang="pl-PL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5160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800" b="1" u="none" strike="noStrike">
                          <a:effectLst/>
                        </a:rPr>
                        <a:t>Prihodi za financiranje program lovstva</a:t>
                      </a:r>
                      <a:endParaRPr lang="pt-BR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885800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4.1.3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Naknada</a:t>
                      </a:r>
                      <a:r>
                        <a:rPr lang="en-US" sz="800" b="1" u="none" strike="noStrike" dirty="0">
                          <a:effectLst/>
                        </a:rPr>
                        <a:t> za </a:t>
                      </a:r>
                      <a:r>
                        <a:rPr lang="en-US" sz="800" b="1" u="none" strike="noStrike" dirty="0" err="1">
                          <a:effectLst/>
                        </a:rPr>
                        <a:t>koncesije</a:t>
                      </a:r>
                      <a:r>
                        <a:rPr lang="en-US" sz="800" b="1" u="none" strike="noStrike" dirty="0">
                          <a:effectLst/>
                        </a:rPr>
                        <a:t> u </a:t>
                      </a:r>
                      <a:r>
                        <a:rPr lang="en-US" sz="800" b="1" u="none" strike="noStrike" dirty="0" err="1">
                          <a:effectLst/>
                        </a:rPr>
                        <a:t>primarnoj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zdravstvenoj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zaštiti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18139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4.1.4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>
                          <a:effectLst/>
                        </a:rPr>
                        <a:t>Naknada za zadržavanje nezakonito izgrađ. zgrade u prostoru</a:t>
                      </a:r>
                      <a:endParaRPr lang="pl-PL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02024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4.1.5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 dirty="0">
                          <a:effectLst/>
                        </a:rPr>
                        <a:t>Ostali prihodi za posebne namjene</a:t>
                      </a:r>
                      <a:endParaRPr lang="pl-PL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6824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4.1.6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800" b="1" u="none" strike="noStrike">
                          <a:effectLst/>
                        </a:rPr>
                        <a:t>Prihodi od nefinancijske imovine-prenesena sredstva</a:t>
                      </a:r>
                      <a:endParaRPr lang="it-IT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31912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4.3.1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za </a:t>
                      </a:r>
                      <a:r>
                        <a:rPr lang="en-US" sz="800" b="1" u="none" strike="noStrike" dirty="0" err="1">
                          <a:effectLst/>
                        </a:rPr>
                        <a:t>posebne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namjene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2041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4.3.2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Prihodi za posebne namjene PK - prenesena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89070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4.4.1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Decentralizirana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81256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4.4.2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Decentralizirana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24697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4.5.1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 dirty="0">
                          <a:effectLst/>
                        </a:rPr>
                        <a:t>Prihodi za posebne namjene - UDU</a:t>
                      </a:r>
                      <a:endParaRPr lang="pl-PL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6420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4.5.2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>
                          <a:effectLst/>
                        </a:rPr>
                        <a:t>Prihodi za posebne namjene - prenesena sredstva</a:t>
                      </a:r>
                      <a:endParaRPr lang="pl-PL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4528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Ostale pomoći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356325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Ostale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32887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5.6.1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Fondovi EU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44513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5.6.2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Fondovi</a:t>
                      </a:r>
                      <a:r>
                        <a:rPr lang="en-US" sz="800" b="1" u="none" strike="noStrike" dirty="0">
                          <a:effectLst/>
                        </a:rPr>
                        <a:t> EU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317514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5.8.1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Ostale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62536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5.8.2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Ostale pomoći proračunski korisnici - prenesena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78467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5.9.1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/</a:t>
                      </a:r>
                      <a:r>
                        <a:rPr lang="en-US" sz="800" b="1" u="none" strike="noStrike" dirty="0" err="1">
                          <a:effectLst/>
                        </a:rPr>
                        <a:t>Fondovi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23578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5.9.2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Pomoći/Fondovi EU proračunski korisnici - prenesena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95201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Donacije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60091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Donacije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519395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Donacije - proračunski korisnici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097960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Donacije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8596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ili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zamjene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nefinancijske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imovine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31954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nefinancijske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imovine-prenesena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76127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ili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zamjene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nefinancijske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imovine</a:t>
                      </a:r>
                      <a:r>
                        <a:rPr lang="en-US" sz="800" b="1" u="none" strike="noStrike" dirty="0">
                          <a:effectLst/>
                        </a:rPr>
                        <a:t> PK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55235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nefin.imovine</a:t>
                      </a:r>
                      <a:r>
                        <a:rPr lang="en-US" sz="800" b="1" u="none" strike="noStrike" dirty="0">
                          <a:effectLst/>
                        </a:rPr>
                        <a:t> PK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310634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8.1.2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Namjenski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pov</a:t>
                      </a:r>
                      <a:r>
                        <a:rPr lang="en-US" sz="800" b="1" u="none" strike="noStrike" dirty="0">
                          <a:effectLst/>
                        </a:rPr>
                        <a:t>. </a:t>
                      </a:r>
                      <a:r>
                        <a:rPr lang="en-US" sz="800" b="1" u="none" strike="noStrike" dirty="0" err="1">
                          <a:effectLst/>
                        </a:rPr>
                        <a:t>gla</a:t>
                      </a:r>
                      <a:r>
                        <a:rPr lang="en-US" sz="800" b="1" u="none" strike="noStrike" dirty="0">
                          <a:effectLst/>
                        </a:rPr>
                        <a:t>. </a:t>
                      </a:r>
                      <a:r>
                        <a:rPr lang="en-US" sz="800" b="1" u="none" strike="noStrike" dirty="0" err="1">
                          <a:effectLst/>
                        </a:rPr>
                        <a:t>danih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zaj</a:t>
                      </a:r>
                      <a:r>
                        <a:rPr lang="en-US" sz="800" b="1" u="none" strike="noStrike" dirty="0">
                          <a:effectLst/>
                        </a:rPr>
                        <a:t>.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dep.- </a:t>
                      </a:r>
                      <a:r>
                        <a:rPr lang="en-US" sz="800" b="1" u="none" strike="noStrike" dirty="0" err="1">
                          <a:effectLst/>
                        </a:rPr>
                        <a:t>pren.sreds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03181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8.2.2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Namjenski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zaduživanja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35588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8.5.1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Namjenski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837468"/>
                  </a:ext>
                </a:extLst>
              </a:tr>
            </a:tbl>
          </a:graphicData>
        </a:graphic>
      </p:graphicFrame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445D8289-7434-FBB7-61C9-C6173D43CA04}"/>
              </a:ext>
            </a:extLst>
          </p:cNvPr>
          <p:cNvSpPr/>
          <p:nvPr/>
        </p:nvSpPr>
        <p:spPr>
          <a:xfrm>
            <a:off x="8376553" y="95413"/>
            <a:ext cx="3525627" cy="568712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Posebni dio Proračuna prema izvorima financiranja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1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B28D77-729F-6196-C1B3-602960A8C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FA26-B785-FC87-9D7B-C494B13CE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685026"/>
          </a:xfrm>
        </p:spPr>
        <p:txBody>
          <a:bodyPr>
            <a:normAutofit/>
          </a:bodyPr>
          <a:lstStyle/>
          <a:p>
            <a:pPr algn="ctr"/>
            <a:r>
              <a:rPr lang="hr-HR" sz="20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Informacije</a:t>
            </a:r>
            <a:br>
              <a:rPr lang="hr-HR" sz="16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6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web-stranica Dubrovačko neretvanske županije</a:t>
            </a: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6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  <a:hlinkClick r:id="rId2"/>
              </a:rPr>
              <a:t>www.dnz.hr</a:t>
            </a:r>
            <a:br>
              <a:rPr lang="hr-HR" sz="16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Na  navedenoj  web  stranici  mogu  se  naći  kontakt  telefoni  i  e-mail  adrese  pročelnika  Dubrovačko-neretvanske  županije  po  upravnim  tijelima  kao  i  kontakt  podaci  župana  i  njegovog  zamjenika.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 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Proračun  se  javno  objavljuje  u  Službenom  glasniku  Dubrovačko-neretvanske  županije  i  na  mrežnim  stranicama  županije.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 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U  Projekt  „Otvoreni  proračun“  uključuju se  sve  županije  radi  postizanja  još  veće  transparentnosti  proračuna.  Ovom  aplikacijom  omogućeno  je  prezentiranje  podataka  o  proračunima  svih  </a:t>
            </a:r>
            <a:r>
              <a:rPr lang="hr-HR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županija</a:t>
            </a:r>
            <a:r>
              <a:rPr lang="hr-HR" sz="1400" dirty="0">
                <a:solidFill>
                  <a:schemeClr val="tx1"/>
                </a:solidFill>
                <a:latin typeface="+mn-lt"/>
              </a:rPr>
              <a:t>. 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„Otvoreni proračun“  možete  pronaći  na  sljedećoj  adresi:</a:t>
            </a:r>
            <a:br>
              <a:rPr lang="hr-HR" sz="1400" dirty="0">
                <a:solidFill>
                  <a:schemeClr val="tx1"/>
                </a:solidFill>
                <a:latin typeface="+mn-lt"/>
              </a:rPr>
            </a:b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u="sng" dirty="0">
                <a:solidFill>
                  <a:schemeClr val="tx1"/>
                </a:solidFill>
                <a:latin typeface="+mn-lt"/>
                <a:hlinkClick r:id="rId2"/>
              </a:rPr>
              <a:t>www.dnz.hr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    ili   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u="sng" dirty="0">
                <a:solidFill>
                  <a:schemeClr val="tx1"/>
                </a:solidFill>
                <a:latin typeface="+mn-lt"/>
                <a:hlinkClick r:id="rId3"/>
              </a:rPr>
              <a:t>http://hrvzz.hr/otvoreni proracun/</a:t>
            </a:r>
            <a:r>
              <a:rPr lang="hr-HR" sz="1400" u="sng" dirty="0">
                <a:solidFill>
                  <a:schemeClr val="tx1"/>
                </a:solidFill>
                <a:latin typeface="+mn-lt"/>
              </a:rPr>
              <a:t>. 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Temeljem naputka ministra financija na našim web stranicama objavljena je i transparentnost proračuna  </a:t>
            </a:r>
            <a:br>
              <a:rPr lang="hr-HR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  <a:hlinkClick r:id="rId4"/>
              </a:rPr>
              <a:t>https://transparentno.dubrovackoneretvanska.otvorenazupanija.hr/isplate/sc-isplate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br>
              <a:rPr lang="en-US" sz="1200" dirty="0"/>
            </a:b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1B95EA90-67BC-2964-2D74-076535DC381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73707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1343</TotalTime>
  <Words>1224</Words>
  <Application>Microsoft Office PowerPoint</Application>
  <PresentationFormat>Widescreen</PresentationFormat>
  <Paragraphs>331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Metropolitan</vt:lpstr>
      <vt:lpstr> REPUBLIKA HRVATSKA  DUBROVAČKO-NERETVANSKA ŽUPANIJA   UPRAVNI ODJEL ZA FINANCIJE  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Informacije   web-stranica Dubrovačko neretvanske županije  www.dnz.hr   Na  navedenoj  web  stranici  mogu  se  naći  kontakt  telefoni  i  e-mail  adrese  pročelnika  Dubrovačko-neretvanske  županije  po  upravnim  tijelima  kao  i  kontakt  podaci  župana  i  njegovog  zamjenika.   Proračun  se  javno  objavljuje  u  Službenom  glasniku  Dubrovačko-neretvanske  županije  i  na  mrežnim  stranicama  županije.   U  Projekt  „Otvoreni  proračun“  uključuju se  sve  županije  radi  postizanja  još  veće  transparentnosti  proračuna.  Ovom  aplikacijom  omogućeno  je  prezentiranje  podataka  o  proračunima  svih  županija.  „Otvoreni proračun“  možete  pronaći  na  sljedećoj  adresi:  www.dnz.hr     ili    http://hrvzz.hr/otvoreni proracun/.   Temeljem naputka ministra financija na našim web stranicama objavljena je i transparentnost proračuna   https://transparentno.dubrovackoneretvanska.otvorenazupanija.hr/isplate/sc-isplate  </vt:lpstr>
      <vt:lpstr>Hvala na pažnji!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GORAN</dc:creator>
  <cp:lastModifiedBy>GORAN</cp:lastModifiedBy>
  <cp:revision>33</cp:revision>
  <cp:lastPrinted>2025-07-31T07:35:14Z</cp:lastPrinted>
  <dcterms:created xsi:type="dcterms:W3CDTF">2025-07-10T06:45:38Z</dcterms:created>
  <dcterms:modified xsi:type="dcterms:W3CDTF">2025-12-16T08:50:56Z</dcterms:modified>
</cp:coreProperties>
</file>