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>
  <p:sldMasterIdLst>
    <p:sldMasterId id="2147483684" r:id="rId1"/>
  </p:sldMasterIdLst>
  <p:notesMasterIdLst>
    <p:notesMasterId r:id="rId14"/>
  </p:notesMasterIdLst>
  <p:sldIdLst>
    <p:sldId id="257" r:id="rId2"/>
    <p:sldId id="272" r:id="rId3"/>
    <p:sldId id="266" r:id="rId4"/>
    <p:sldId id="273" r:id="rId5"/>
    <p:sldId id="270" r:id="rId6"/>
    <p:sldId id="263" r:id="rId7"/>
    <p:sldId id="259" r:id="rId8"/>
    <p:sldId id="271" r:id="rId9"/>
    <p:sldId id="260" r:id="rId10"/>
    <p:sldId id="274" r:id="rId11"/>
    <p:sldId id="264" r:id="rId12"/>
    <p:sldId id="265" r:id="rId13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pPr>
            <a:r>
              <a:rPr lang="hr-HR" sz="120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</a:rPr>
              <a:t>Prihodi</a:t>
            </a:r>
            <a:r>
              <a:rPr lang="hr-HR" sz="120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</a:rPr>
              <a:t> i primici</a:t>
            </a:r>
            <a:r>
              <a:rPr lang="hr-HR" sz="120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</a:rPr>
              <a:t> županijskog</a:t>
            </a:r>
            <a:r>
              <a:rPr lang="hr-HR" sz="120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</a:rPr>
              <a:t> dijela proračuna</a:t>
            </a:r>
            <a:endParaRPr lang="hr-HR" sz="120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glow rad="25400">
                  <a:schemeClr val="accent1">
                    <a:alpha val="40000"/>
                  </a:schemeClr>
                </a:glow>
              </a:effectLst>
            </a:endParaRPr>
          </a:p>
        </c:rich>
      </c:tx>
      <c:layout>
        <c:manualLayout>
          <c:xMode val="edge"/>
          <c:yMode val="edge"/>
          <c:x val="0.19201818384390201"/>
          <c:y val="2.2440389402599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glow rad="25400">
                  <a:schemeClr val="accent1">
                    <a:alpha val="40000"/>
                  </a:schemeClr>
                </a:glow>
              </a:effectLst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510943943471201E-3"/>
                  <c:y val="-1.2680203033014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A-4691-A691-179E4B8B8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'kratki vodič'!$F$3:$F$10</c:f>
              <c:strCache>
                <c:ptCount val="7"/>
                <c:pt idx="0">
                  <c:v>61 Prihodi od Poreza </c:v>
                </c:pt>
                <c:pt idx="1">
                  <c:v>63 Pomoći iz inozemstva i od subjekata unutar općeg proračuna</c:v>
                </c:pt>
                <c:pt idx="2">
                  <c:v>64 Prihodi od imovine</c:v>
                </c:pt>
                <c:pt idx="3">
                  <c:v>65 Prihodi od upravnih i administrativnih pristojbi, pristojbi po posebnim propisima i naknada</c:v>
                </c:pt>
                <c:pt idx="4">
                  <c:v>68 Kazne, upravne mjere i ostali prihodi</c:v>
                </c:pt>
                <c:pt idx="5">
                  <c:v>71 Prihodi od prodaje neproizvedene dugotrajne imovine</c:v>
                </c:pt>
                <c:pt idx="6">
                  <c:v>81 Primljeni povrati glavnica danih zajmova i depozita </c:v>
                </c:pt>
              </c:strCache>
              <c:extLst/>
            </c:strRef>
          </c:cat>
          <c:val>
            <c:numRef>
              <c:f>'kratki vodič'!$G$3:$G$10</c:f>
              <c:numCache>
                <c:formatCode>#,##0.00</c:formatCode>
                <c:ptCount val="7"/>
                <c:pt idx="0">
                  <c:v>12253156.65</c:v>
                </c:pt>
                <c:pt idx="1">
                  <c:v>11164882.530000001</c:v>
                </c:pt>
                <c:pt idx="2">
                  <c:v>1163736.9099999999</c:v>
                </c:pt>
                <c:pt idx="3">
                  <c:v>802739.43</c:v>
                </c:pt>
                <c:pt idx="4">
                  <c:v>31150.09</c:v>
                </c:pt>
                <c:pt idx="5">
                  <c:v>19458.77</c:v>
                </c:pt>
                <c:pt idx="6">
                  <c:v>351.99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DA-4691-A691-179E4B8B83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602807200"/>
        <c:axId val="602809696"/>
      </c:barChart>
      <c:catAx>
        <c:axId val="6028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02809696"/>
        <c:crosses val="autoZero"/>
        <c:auto val="1"/>
        <c:lblAlgn val="ctr"/>
        <c:lblOffset val="100"/>
        <c:noMultiLvlLbl val="0"/>
      </c:catAx>
      <c:valAx>
        <c:axId val="6028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028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27559680784835E-3"/>
          <c:y val="0.22411427829163277"/>
          <c:w val="0.99523805054761483"/>
          <c:h val="0.452205911446998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14C-4365-88BE-9BF48A3C48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14C-4365-88BE-9BF48A3C48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14C-4365-88BE-9BF48A3C489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14C-4365-88BE-9BF48A3C489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14C-4365-88BE-9BF48A3C489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14C-4365-88BE-9BF48A3C489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14C-4365-88BE-9BF48A3C489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14C-4365-88BE-9BF48A3C489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314C-4365-88BE-9BF48A3C489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314C-4365-88BE-9BF48A3C489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314C-4365-88BE-9BF48A3C489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314C-4365-88BE-9BF48A3C489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314C-4365-88BE-9BF48A3C4897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314C-4365-88BE-9BF48A3C4897}"/>
              </c:ext>
            </c:extLst>
          </c:dPt>
          <c:dLbls>
            <c:dLbl>
              <c:idx val="0"/>
              <c:layout>
                <c:manualLayout>
                  <c:x val="-7.9459674215335719E-3"/>
                  <c:y val="-3.68753032508491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4C-4365-88BE-9BF48A3C4897}"/>
                </c:ext>
              </c:extLst>
            </c:dLbl>
            <c:dLbl>
              <c:idx val="1"/>
              <c:layout>
                <c:manualLayout>
                  <c:x val="3.0194676201827458E-2"/>
                  <c:y val="-3.29936923823387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C-4365-88BE-9BF48A3C4897}"/>
                </c:ext>
              </c:extLst>
            </c:dLbl>
            <c:dLbl>
              <c:idx val="2"/>
              <c:layout>
                <c:manualLayout>
                  <c:x val="3.0194676201827572E-2"/>
                  <c:y val="-7.76322173702086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4C-4365-88BE-9BF48A3C4897}"/>
                </c:ext>
              </c:extLst>
            </c:dLbl>
            <c:dLbl>
              <c:idx val="3"/>
              <c:layout>
                <c:manualLayout>
                  <c:x val="2.8605482717520857E-2"/>
                  <c:y val="1.94080543425521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4C-4365-88BE-9BF48A3C4897}"/>
                </c:ext>
              </c:extLst>
            </c:dLbl>
            <c:dLbl>
              <c:idx val="4"/>
              <c:layout>
                <c:manualLayout>
                  <c:x val="1.2713547874453715E-2"/>
                  <c:y val="1.16448326055312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4C-4365-88BE-9BF48A3C4897}"/>
                </c:ext>
              </c:extLst>
            </c:dLbl>
            <c:dLbl>
              <c:idx val="5"/>
              <c:layout>
                <c:manualLayout>
                  <c:x val="3.0194676201827458E-2"/>
                  <c:y val="9.70402717127607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4C-4365-88BE-9BF48A3C4897}"/>
                </c:ext>
              </c:extLst>
            </c:dLbl>
            <c:dLbl>
              <c:idx val="6"/>
              <c:layout>
                <c:manualLayout>
                  <c:x val="2.7016289233214086E-2"/>
                  <c:y val="2.32896652110625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4C-4365-88BE-9BF48A3C4897}"/>
                </c:ext>
              </c:extLst>
            </c:dLbl>
            <c:dLbl>
              <c:idx val="7"/>
              <c:layout>
                <c:manualLayout>
                  <c:x val="-1.7481128327373915E-2"/>
                  <c:y val="4.65793304221251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4C-4365-88BE-9BF48A3C4897}"/>
                </c:ext>
              </c:extLst>
            </c:dLbl>
            <c:dLbl>
              <c:idx val="8"/>
              <c:layout>
                <c:manualLayout>
                  <c:x val="-2.0659515295987287E-2"/>
                  <c:y val="1.35856380397865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4C-4365-88BE-9BF48A3C4897}"/>
                </c:ext>
              </c:extLst>
            </c:dLbl>
            <c:dLbl>
              <c:idx val="9"/>
              <c:layout>
                <c:manualLayout>
                  <c:x val="-3.0194676201827572E-2"/>
                  <c:y val="1.94080543425514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4C-4365-88BE-9BF48A3C4897}"/>
                </c:ext>
              </c:extLst>
            </c:dLbl>
            <c:dLbl>
              <c:idx val="10"/>
              <c:layout>
                <c:manualLayout>
                  <c:x val="-6.0389352403655144E-2"/>
                  <c:y val="-3.2993692382338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4C-4365-88BE-9BF48A3C4897}"/>
                </c:ext>
              </c:extLst>
            </c:dLbl>
            <c:dLbl>
              <c:idx val="11"/>
              <c:layout>
                <c:manualLayout>
                  <c:x val="0.11760031783869686"/>
                  <c:y val="-6.792819019893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14C-4365-88BE-9BF48A3C4897}"/>
                </c:ext>
              </c:extLst>
            </c:dLbl>
            <c:dLbl>
              <c:idx val="12"/>
              <c:layout>
                <c:manualLayout>
                  <c:x val="-9.8529996027016342E-2"/>
                  <c:y val="-6.792819019893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14C-4365-88BE-9BF48A3C4897}"/>
                </c:ext>
              </c:extLst>
            </c:dLbl>
            <c:dLbl>
              <c:idx val="13"/>
              <c:layout>
                <c:manualLayout>
                  <c:x val="0"/>
                  <c:y val="-5.04609412906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14C-4365-88BE-9BF48A3C4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'kratki vodič 2'!$A$2:$A$15</c:f>
              <c:strCache>
                <c:ptCount val="14"/>
                <c:pt idx="0">
                  <c:v>Izvor 1.1. Opći prihodi i primici</c:v>
                </c:pt>
                <c:pt idx="1">
                  <c:v>Izvor 1.6. Opći prihodi i primici - predfinanciranje EU i drugih projek</c:v>
                </c:pt>
                <c:pt idx="2">
                  <c:v>Izvor 3.2. Vlastiti prihodi - proračunski korisnici</c:v>
                </c:pt>
                <c:pt idx="3">
                  <c:v>Izvor 4.1. Prihodi od nefinancijske imovine</c:v>
                </c:pt>
                <c:pt idx="4">
                  <c:v>Izvor 4.3. Prihodi za posebne namjene - proračunski korisnici</c:v>
                </c:pt>
                <c:pt idx="5">
                  <c:v>Izvor 4.4. Decentralizirana sredstva</c:v>
                </c:pt>
                <c:pt idx="6">
                  <c:v>Izvor 4.5. Prihodi za posebne namjene</c:v>
                </c:pt>
                <c:pt idx="7">
                  <c:v>Izvor 5.2. Ostale pomoći</c:v>
                </c:pt>
                <c:pt idx="8">
                  <c:v>Izvor 5.6. Fondovi EU</c:v>
                </c:pt>
                <c:pt idx="9">
                  <c:v>Izvor 5.8. Ostale pomoći - proračunski korisnici</c:v>
                </c:pt>
                <c:pt idx="10">
                  <c:v>Izvor 5.9. Pomoći/Fondovi EU PK</c:v>
                </c:pt>
                <c:pt idx="11">
                  <c:v>Izvor 6.2. Donacije - proračunski korisnici</c:v>
                </c:pt>
                <c:pt idx="12">
                  <c:v>Izvor 7.2. Prih.od pro.nef. imovine i nad. štete s osnova osig. PK</c:v>
                </c:pt>
                <c:pt idx="13">
                  <c:v>Izvor 8.1. Namjenski primici</c:v>
                </c:pt>
              </c:strCache>
            </c:strRef>
          </c:cat>
          <c:val>
            <c:numRef>
              <c:f>'kratki vodič 2'!$B$2:$B$15</c:f>
              <c:numCache>
                <c:formatCode>#,##0.00</c:formatCode>
                <c:ptCount val="14"/>
                <c:pt idx="0">
                  <c:v>9726668.3100000005</c:v>
                </c:pt>
                <c:pt idx="1">
                  <c:v>330696.84000000003</c:v>
                </c:pt>
                <c:pt idx="2">
                  <c:v>2933925.82</c:v>
                </c:pt>
                <c:pt idx="3">
                  <c:v>726032.89</c:v>
                </c:pt>
                <c:pt idx="4">
                  <c:v>20458737.030000001</c:v>
                </c:pt>
                <c:pt idx="5">
                  <c:v>4468938.47</c:v>
                </c:pt>
                <c:pt idx="6">
                  <c:v>298869.31</c:v>
                </c:pt>
                <c:pt idx="7">
                  <c:v>1274043.47</c:v>
                </c:pt>
                <c:pt idx="8">
                  <c:v>3141672.83</c:v>
                </c:pt>
                <c:pt idx="9">
                  <c:v>31059571.030000001</c:v>
                </c:pt>
                <c:pt idx="10">
                  <c:v>3100618.14</c:v>
                </c:pt>
                <c:pt idx="11">
                  <c:v>361833.26</c:v>
                </c:pt>
                <c:pt idx="12">
                  <c:v>19342.650000000001</c:v>
                </c:pt>
                <c:pt idx="13">
                  <c:v>26577.62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14C-4365-88BE-9BF48A3C4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200712902153611"/>
          <c:w val="1"/>
          <c:h val="0.22634803837293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1200" baseline="0" dirty="0"/>
              <a:t>Prihodi i primici proračunskih korisnika</a:t>
            </a:r>
            <a:endParaRPr lang="hr-HR" sz="1200" dirty="0"/>
          </a:p>
        </c:rich>
      </c:tx>
      <c:layout>
        <c:manualLayout>
          <c:xMode val="edge"/>
          <c:yMode val="edge"/>
          <c:x val="0.37421750229639716"/>
          <c:y val="2.0356230833887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4984376191978252E-3"/>
                  <c:y val="-3.7622742964579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2-4971-B4F5-7D59048217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'kratki vodič'!$F$15:$F$22</c:f>
              <c:strCache>
                <c:ptCount val="7"/>
                <c:pt idx="0">
                  <c:v>63 Pomoći iz inozemstva i od subjekata unutar općeg proračuna</c:v>
                </c:pt>
                <c:pt idx="1">
                  <c:v>64 Prihodi od imovine</c:v>
                </c:pt>
                <c:pt idx="2">
                  <c:v>65 Prihodi od upravnih i administrativnih pristojbi, pristojbi po posebnim propisima i naknada</c:v>
                </c:pt>
                <c:pt idx="3">
                  <c:v>66 Prihodi od prodaje proizvoda i robe te pruženih usluga, prihodi od donacija te povrati po protestiranim jamstvima</c:v>
                </c:pt>
                <c:pt idx="4">
                  <c:v>67 Prihodi iz nadležnog proračuna iod HZZO-a temeljem ugovornih obveza</c:v>
                </c:pt>
                <c:pt idx="5">
                  <c:v>68 Kazne, upravne mjere i ostali prihodi</c:v>
                </c:pt>
                <c:pt idx="6">
                  <c:v>72 Prihodi od prodaje proizvedene dugotrajne imovine</c:v>
                </c:pt>
              </c:strCache>
              <c:extLst/>
            </c:strRef>
          </c:cat>
          <c:val>
            <c:numRef>
              <c:f>'kratki vodič'!$G$15:$G$22</c:f>
              <c:numCache>
                <c:formatCode>#,##0.00</c:formatCode>
                <c:ptCount val="7"/>
                <c:pt idx="0">
                  <c:v>28288674.260000002</c:v>
                </c:pt>
                <c:pt idx="1">
                  <c:v>1261.23</c:v>
                </c:pt>
                <c:pt idx="2">
                  <c:v>2340723.14</c:v>
                </c:pt>
                <c:pt idx="3">
                  <c:v>2738870.0700000003</c:v>
                </c:pt>
                <c:pt idx="4">
                  <c:v>17141783.25</c:v>
                </c:pt>
                <c:pt idx="5">
                  <c:v>71775.490000000005</c:v>
                </c:pt>
                <c:pt idx="6">
                  <c:v>8041.58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72-4971-B4F5-7D59048217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631972784"/>
        <c:axId val="631973200"/>
      </c:barChart>
      <c:catAx>
        <c:axId val="6319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31973200"/>
        <c:crosses val="autoZero"/>
        <c:auto val="1"/>
        <c:lblAlgn val="ctr"/>
        <c:lblOffset val="100"/>
        <c:noMultiLvlLbl val="0"/>
      </c:catAx>
      <c:valAx>
        <c:axId val="63197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319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58821850435448E-2"/>
          <c:y val="6.6087583186772075E-2"/>
          <c:w val="0.837838945003895"/>
          <c:h val="0.52776155976558936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5A-46C4-9ABE-170CFB87E7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5A-46C4-9ABE-170CFB87E7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5A-46C4-9ABE-170CFB87E7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5A-46C4-9ABE-170CFB87E7EC}"/>
              </c:ext>
            </c:extLst>
          </c:dPt>
          <c:dPt>
            <c:idx val="4"/>
            <c:bubble3D val="0"/>
            <c:explosion val="4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5A-46C4-9ABE-170CFB87E7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5A-46C4-9ABE-170CFB87E7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D5A-46C4-9ABE-170CFB87E7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D5A-46C4-9ABE-170CFB87E7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D5A-46C4-9ABE-170CFB87E7E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D5A-46C4-9ABE-170CFB87E7E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D5A-46C4-9ABE-170CFB87E7E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D5A-46C4-9ABE-170CFB87E7E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D5A-46C4-9ABE-170CFB87E7E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D5A-46C4-9ABE-170CFB87E7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11.656.594,74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5A-46C4-9ABE-170CFB87E7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27.246.070,09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5A-46C4-9ABE-170CFB87E7EC}"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99000"/>
                  </a:srgbClr>
                </a:outerShdw>
                <a:softEdge rad="25400"/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Sheet4!$N$7:$N$20</c:f>
              <c:strCache>
                <c:ptCount val="14"/>
                <c:pt idx="0">
                  <c:v>1.1. Opći prihodi i primici </c:v>
                </c:pt>
                <c:pt idx="1">
                  <c:v>1.6. Opći prihodi i primici - predfinanciranje EU i drugih projekata</c:v>
                </c:pt>
                <c:pt idx="2">
                  <c:v>3.2. Vlastiti prihodi - proračunski korisnici </c:v>
                </c:pt>
                <c:pt idx="3">
                  <c:v>4.1. Prihodi od nefinancijske imovine</c:v>
                </c:pt>
                <c:pt idx="4">
                  <c:v>4.3. Prihodi za posebne namjene - proračunski korisnici</c:v>
                </c:pt>
                <c:pt idx="5">
                  <c:v>4.4. Decentralizirana sredstva</c:v>
                </c:pt>
                <c:pt idx="6">
                  <c:v>4.5. Prihodi za posebne namjene</c:v>
                </c:pt>
                <c:pt idx="7">
                  <c:v>5.2. Ostale pomoći</c:v>
                </c:pt>
                <c:pt idx="8">
                  <c:v>5.6. Fondovi EU</c:v>
                </c:pt>
                <c:pt idx="9">
                  <c:v>5.8. Ostale pomoći - proračunski korisnici</c:v>
                </c:pt>
                <c:pt idx="10">
                  <c:v>5.9. Pomoći/Fondovi EU PK</c:v>
                </c:pt>
                <c:pt idx="11">
                  <c:v>6.2. Donacije - proračunski korisnici</c:v>
                </c:pt>
                <c:pt idx="12">
                  <c:v>7.1. Prihodi od prodaje ili zamjene nefinancijske imovine</c:v>
                </c:pt>
                <c:pt idx="13">
                  <c:v>7.2. Prih.od pro.nef. imovine i nad. štete s osnova osig. PK</c:v>
                </c:pt>
              </c:strCache>
            </c:strRef>
          </c:cat>
          <c:val>
            <c:numRef>
              <c:f>Sheet4!$O$7:$O$20</c:f>
              <c:numCache>
                <c:formatCode>#,##0.00</c:formatCode>
                <c:ptCount val="14"/>
                <c:pt idx="0">
                  <c:v>11658242.75</c:v>
                </c:pt>
                <c:pt idx="1">
                  <c:v>383111.18</c:v>
                </c:pt>
                <c:pt idx="2">
                  <c:v>2336541.44</c:v>
                </c:pt>
                <c:pt idx="3">
                  <c:v>1077627.46</c:v>
                </c:pt>
                <c:pt idx="4">
                  <c:v>19469479.59</c:v>
                </c:pt>
                <c:pt idx="5">
                  <c:v>4420952.38</c:v>
                </c:pt>
                <c:pt idx="6">
                  <c:v>657257.65</c:v>
                </c:pt>
                <c:pt idx="7">
                  <c:v>1256795.97</c:v>
                </c:pt>
                <c:pt idx="8">
                  <c:v>5963678.2199999997</c:v>
                </c:pt>
                <c:pt idx="9">
                  <c:v>2724670.09</c:v>
                </c:pt>
                <c:pt idx="10">
                  <c:v>1027917.19</c:v>
                </c:pt>
                <c:pt idx="11">
                  <c:v>487494.78</c:v>
                </c:pt>
                <c:pt idx="12">
                  <c:v>19458.77</c:v>
                </c:pt>
                <c:pt idx="13">
                  <c:v>23625.93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D5A-46C4-9ABE-170CFB87E7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1200"/>
              <a:t>Rashodi</a:t>
            </a:r>
            <a:r>
              <a:rPr lang="hr-HR" sz="1200" baseline="0"/>
              <a:t> županijskog dijela proračuna</a:t>
            </a:r>
            <a:endParaRPr lang="hr-H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9502396779360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4-443D-B8B2-EC46CFF51A24}"/>
                </c:ext>
              </c:extLst>
            </c:dLbl>
            <c:dLbl>
              <c:idx val="6"/>
              <c:layout>
                <c:manualLayout>
                  <c:x val="0"/>
                  <c:y val="-2.5814597181940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44-443D-B8B2-EC46CFF51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'kratki vodič'!$F$4:$F$13</c:f>
              <c:strCache>
                <c:ptCount val="10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 </c:v>
                </c:pt>
                <c:pt idx="3">
                  <c:v>35 Subvencije</c:v>
                </c:pt>
                <c:pt idx="4">
                  <c:v>36 Pomoći dane u inozemstvo i unutar općeg proračuna</c:v>
                </c:pt>
                <c:pt idx="5">
                  <c:v>37 Naknade građanima i kućanstvima na temelju osiguranja i druge naknade </c:v>
                </c:pt>
                <c:pt idx="6">
                  <c:v>38 Ostali rashodi</c:v>
                </c:pt>
                <c:pt idx="7">
                  <c:v>41 Rashodi za nabavu neproizvedene dugotrajne imovine</c:v>
                </c:pt>
                <c:pt idx="8">
                  <c:v>42 Rashodi za nabavu proizvedene dugotrajne imovine</c:v>
                </c:pt>
                <c:pt idx="9">
                  <c:v>45 Rashodi za dodatna ulaganja na nefinancijskoj imovini</c:v>
                </c:pt>
              </c:strCache>
            </c:strRef>
          </c:cat>
          <c:val>
            <c:numRef>
              <c:f>'kratki vodič'!$G$4:$G$13</c:f>
              <c:numCache>
                <c:formatCode>#,##0.00</c:formatCode>
                <c:ptCount val="10"/>
                <c:pt idx="0">
                  <c:v>6707747.7400000002</c:v>
                </c:pt>
                <c:pt idx="1">
                  <c:v>5709367.3400000008</c:v>
                </c:pt>
                <c:pt idx="2">
                  <c:v>26263.32</c:v>
                </c:pt>
                <c:pt idx="3">
                  <c:v>191949.81</c:v>
                </c:pt>
                <c:pt idx="4">
                  <c:v>3304005.4699999997</c:v>
                </c:pt>
                <c:pt idx="5">
                  <c:v>1162776.8899999999</c:v>
                </c:pt>
                <c:pt idx="6">
                  <c:v>1490554.8399999999</c:v>
                </c:pt>
                <c:pt idx="7">
                  <c:v>73841.69</c:v>
                </c:pt>
                <c:pt idx="8">
                  <c:v>882031.46</c:v>
                </c:pt>
                <c:pt idx="9">
                  <c:v>421963.18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4-443D-B8B2-EC46CFF51A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47358144"/>
        <c:axId val="351421648"/>
      </c:barChart>
      <c:catAx>
        <c:axId val="3473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1421648"/>
        <c:crosses val="autoZero"/>
        <c:auto val="1"/>
        <c:lblAlgn val="ctr"/>
        <c:lblOffset val="100"/>
        <c:noMultiLvlLbl val="0"/>
      </c:catAx>
      <c:valAx>
        <c:axId val="35142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73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1200" dirty="0"/>
              <a:t>Rashodi proračunskih korisnika</a:t>
            </a:r>
          </a:p>
        </c:rich>
      </c:tx>
      <c:layout>
        <c:manualLayout>
          <c:xMode val="edge"/>
          <c:yMode val="edge"/>
          <c:x val="0.35609492990156166"/>
          <c:y val="3.4339221810401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273804125269682"/>
          <c:y val="0.11950615681577929"/>
          <c:w val="0.81795422169087506"/>
          <c:h val="0.442540408545045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809532736983091E-3"/>
                  <c:y val="-3.3190196376780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EF-4DA2-8D26-FCA2E5490F99}"/>
                </c:ext>
              </c:extLst>
            </c:dLbl>
            <c:dLbl>
              <c:idx val="4"/>
              <c:layout>
                <c:manualLayout>
                  <c:x val="-4.7619065473965307E-3"/>
                  <c:y val="-5.1629194363880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EF-4DA2-8D26-FCA2E5490F99}"/>
                </c:ext>
              </c:extLst>
            </c:dLbl>
            <c:dLbl>
              <c:idx val="6"/>
              <c:layout>
                <c:manualLayout>
                  <c:x val="-4.7619065473966183E-3"/>
                  <c:y val="-3.68779959742004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EF-4DA2-8D26-FCA2E5490F99}"/>
                </c:ext>
              </c:extLst>
            </c:dLbl>
            <c:dLbl>
              <c:idx val="7"/>
              <c:layout>
                <c:manualLayout>
                  <c:x val="-2.3809532736983525E-3"/>
                  <c:y val="1.4751198389680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F-4DA2-8D26-FCA2E5490F99}"/>
                </c:ext>
              </c:extLst>
            </c:dLbl>
            <c:dLbl>
              <c:idx val="8"/>
              <c:layout>
                <c:manualLayout>
                  <c:x val="0"/>
                  <c:y val="-2.9502396779360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EF-4DA2-8D26-FCA2E5490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'kratki vodič'!$F$20:$F$29</c:f>
              <c:strCache>
                <c:ptCount val="10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 </c:v>
                </c:pt>
                <c:pt idx="3">
                  <c:v>36 Pomoći dane u inozemstvo i unutar općeg proračuna</c:v>
                </c:pt>
                <c:pt idx="4">
                  <c:v>37 Naknade građanima i kućanstvima na temelju osiguranja i druge naknade </c:v>
                </c:pt>
                <c:pt idx="5">
                  <c:v>38 Ostali rashodi</c:v>
                </c:pt>
                <c:pt idx="6">
                  <c:v>41 Rashodi za nabavu neproizvedene dugotrajne imovine</c:v>
                </c:pt>
                <c:pt idx="7">
                  <c:v>42 Rashodi za nabavu proizvedene dugotrajne imovine</c:v>
                </c:pt>
                <c:pt idx="8">
                  <c:v>45 Rashodi za dodatna ulaganja na nefinancijskoj imovini</c:v>
                </c:pt>
                <c:pt idx="9">
                  <c:v>54 Izdaci za otplatu glavnice primljenih kredita i zajmova</c:v>
                </c:pt>
              </c:strCache>
            </c:strRef>
          </c:cat>
          <c:val>
            <c:numRef>
              <c:f>'kratki vodič'!$G$20:$G$29</c:f>
              <c:numCache>
                <c:formatCode>#,##0.00</c:formatCode>
                <c:ptCount val="10"/>
                <c:pt idx="0">
                  <c:v>46895080.019999996</c:v>
                </c:pt>
                <c:pt idx="1">
                  <c:v>7899510.3800000008</c:v>
                </c:pt>
                <c:pt idx="2">
                  <c:v>40434.639999999999</c:v>
                </c:pt>
                <c:pt idx="3">
                  <c:v>26900.94</c:v>
                </c:pt>
                <c:pt idx="4">
                  <c:v>20201.72</c:v>
                </c:pt>
                <c:pt idx="5">
                  <c:v>48860.18</c:v>
                </c:pt>
                <c:pt idx="6">
                  <c:v>157.65</c:v>
                </c:pt>
                <c:pt idx="7">
                  <c:v>501089.85000000003</c:v>
                </c:pt>
                <c:pt idx="8">
                  <c:v>2501792.5499999998</c:v>
                </c:pt>
                <c:pt idx="9">
                  <c:v>22997.5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6-4A25-8037-2825AD9DA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9410944"/>
        <c:axId val="569397216"/>
      </c:barChart>
      <c:catAx>
        <c:axId val="5694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9397216"/>
        <c:crosses val="autoZero"/>
        <c:auto val="1"/>
        <c:lblAlgn val="ctr"/>
        <c:lblOffset val="100"/>
        <c:noMultiLvlLbl val="0"/>
      </c:catAx>
      <c:valAx>
        <c:axId val="5693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941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53-488D-9623-C1673810E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53-488D-9623-C1673810E9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53-488D-9623-C1673810E9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53-488D-9623-C1673810E9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53-488D-9623-C1673810E9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53-488D-9623-C1673810E9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053-488D-9623-C1673810E9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053-488D-9623-C1673810E9C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053-488D-9623-C1673810E9C1}"/>
              </c:ext>
            </c:extLst>
          </c:dPt>
          <c:cat>
            <c:strRef>
              <c:f>'Tablica 5'!$L$3:$L$11</c:f>
              <c:strCache>
                <c:ptCount val="9"/>
                <c:pt idx="0">
                  <c:v>01 Opće javne usluge </c:v>
                </c:pt>
                <c:pt idx="1">
                  <c:v>03 Javni red i sigurnost</c:v>
                </c:pt>
                <c:pt idx="2">
                  <c:v>04 Ekonomski poslovi</c:v>
                </c:pt>
                <c:pt idx="3">
                  <c:v>05 Zaštita okoliša</c:v>
                </c:pt>
                <c:pt idx="4">
                  <c:v>06 Usluge unapređenja stanovanja i zajednice </c:v>
                </c:pt>
                <c:pt idx="5">
                  <c:v>07 Zdravstvo</c:v>
                </c:pt>
                <c:pt idx="6">
                  <c:v>08 Rekreacija, kultura i religija</c:v>
                </c:pt>
                <c:pt idx="7">
                  <c:v>09 Obrazovanje</c:v>
                </c:pt>
                <c:pt idx="8">
                  <c:v>10 Socijalna zaštita</c:v>
                </c:pt>
              </c:strCache>
            </c:strRef>
          </c:cat>
          <c:val>
            <c:numRef>
              <c:f>'Tablica 5'!$M$3:$M$11</c:f>
              <c:numCache>
                <c:formatCode>#,##0.00</c:formatCode>
                <c:ptCount val="9"/>
                <c:pt idx="0">
                  <c:v>6033890.3600000003</c:v>
                </c:pt>
                <c:pt idx="1">
                  <c:v>501327.49</c:v>
                </c:pt>
                <c:pt idx="2">
                  <c:v>1529543.26</c:v>
                </c:pt>
                <c:pt idx="3">
                  <c:v>842086.22</c:v>
                </c:pt>
                <c:pt idx="4">
                  <c:v>416629.73</c:v>
                </c:pt>
                <c:pt idx="5">
                  <c:v>25574656.280000001</c:v>
                </c:pt>
                <c:pt idx="6">
                  <c:v>551055.30000000005</c:v>
                </c:pt>
                <c:pt idx="7">
                  <c:v>39062315.039999999</c:v>
                </c:pt>
                <c:pt idx="8">
                  <c:v>3393025.99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053-488D-9623-C1673810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50874199806597E-2"/>
          <c:y val="5.5569546681123454E-2"/>
          <c:w val="0.84756005219290953"/>
          <c:h val="0.604356174326434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5E-4FC0-B142-A6EE8BA2CF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45E-4FC0-B142-A6EE8BA2CF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45E-4FC0-B142-A6EE8BA2CF4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45E-4FC0-B142-A6EE8BA2CF4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45E-4FC0-B142-A6EE8BA2CF4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45E-4FC0-B142-A6EE8BA2CF4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45E-4FC0-B142-A6EE8BA2CF4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45E-4FC0-B142-A6EE8BA2CF4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45E-4FC0-B142-A6EE8BA2CF40}"/>
              </c:ext>
            </c:extLst>
          </c:dPt>
          <c:dLbls>
            <c:dLbl>
              <c:idx val="0"/>
              <c:layout>
                <c:manualLayout>
                  <c:x val="6.3561739839598926E-4"/>
                  <c:y val="-7.71412990471723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5E-4FC0-B142-A6EE8BA2CF40}"/>
                </c:ext>
              </c:extLst>
            </c:dLbl>
            <c:dLbl>
              <c:idx val="1"/>
              <c:layout>
                <c:manualLayout>
                  <c:x val="1.3048423792597021E-2"/>
                  <c:y val="-0.124989239649610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5E-4FC0-B142-A6EE8BA2CF40}"/>
                </c:ext>
              </c:extLst>
            </c:dLbl>
            <c:dLbl>
              <c:idx val="5"/>
              <c:layout>
                <c:manualLayout>
                  <c:x val="-8.2581844087923406E-2"/>
                  <c:y val="-7.176913403904143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5E-4FC0-B142-A6EE8BA2CF40}"/>
                </c:ext>
              </c:extLst>
            </c:dLbl>
            <c:dLbl>
              <c:idx val="6"/>
              <c:layout>
                <c:manualLayout>
                  <c:x val="-4.3081935128919746E-3"/>
                  <c:y val="-2.73610878815705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5E-4FC0-B142-A6EE8BA2CF40}"/>
                </c:ext>
              </c:extLst>
            </c:dLbl>
            <c:dLbl>
              <c:idx val="7"/>
              <c:layout>
                <c:manualLayout>
                  <c:x val="3.2621550533252748E-3"/>
                  <c:y val="-3.29547612441122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5E-4FC0-B142-A6EE8BA2C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'tablica 9'!$K$4:$K$12</c:f>
              <c:strCache>
                <c:ptCount val="9"/>
                <c:pt idx="0">
                  <c:v>UPRAVNI ODJEL ZA POSLOVE ŽUPANA I ŽUPANIJSKE SKUPŠTINE</c:v>
                </c:pt>
                <c:pt idx="1">
                  <c:v>UPRAVNI ODJEL ZA OBRAZOVANJE, KULTURU I SPORT</c:v>
                </c:pt>
                <c:pt idx="2">
                  <c:v>UPRAVNI ODJEL ZA PODUZETNIŠTVO, TURIZAM I MORE</c:v>
                </c:pt>
                <c:pt idx="3">
                  <c:v>UPRAVNI ODJEL ZA PROSTORNO UREĐENJE I GRADNJU</c:v>
                </c:pt>
                <c:pt idx="4">
                  <c:v>UPRAVNI ODJEL ZA ZAŠTITU OKOLIŠA I KOMUNALNE POSLOVE</c:v>
                </c:pt>
                <c:pt idx="5">
                  <c:v>UPRAVNI ODJEL ZA FINANCIJE</c:v>
                </c:pt>
                <c:pt idx="6">
                  <c:v>UPRAVNI ODJEL ZA OPĆU UPRAVU I IMOVINSKO - PRAVNE POSLOVE</c:v>
                </c:pt>
                <c:pt idx="7">
                  <c:v>UPRAVNI ODJEL ZA ZDRAVSTVO, OBITELJ I BRANITELJE</c:v>
                </c:pt>
                <c:pt idx="8">
                  <c:v>UPRAVNI ODJEL ZA POLJOPRIVREDU I RURALNI RAZVOJ</c:v>
                </c:pt>
              </c:strCache>
            </c:strRef>
          </c:cat>
          <c:val>
            <c:numRef>
              <c:f>'tablica 9'!$L$4:$L$12</c:f>
              <c:numCache>
                <c:formatCode>#,##0.00</c:formatCode>
                <c:ptCount val="9"/>
                <c:pt idx="0">
                  <c:v>2205157.75</c:v>
                </c:pt>
                <c:pt idx="1">
                  <c:v>39608307.840000004</c:v>
                </c:pt>
                <c:pt idx="2">
                  <c:v>1211945.94</c:v>
                </c:pt>
                <c:pt idx="3">
                  <c:v>285318.98</c:v>
                </c:pt>
                <c:pt idx="4">
                  <c:v>1292182.47</c:v>
                </c:pt>
                <c:pt idx="5">
                  <c:v>3851827.89</c:v>
                </c:pt>
                <c:pt idx="6">
                  <c:v>319818.62</c:v>
                </c:pt>
                <c:pt idx="7">
                  <c:v>29001135.68</c:v>
                </c:pt>
                <c:pt idx="8">
                  <c:v>151832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45E-4FC0-B142-A6EE8BA2CF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50874199806597E-2"/>
          <c:y val="5.5569546681123454E-2"/>
          <c:w val="0.84756005219290953"/>
          <c:h val="0.60435617432643407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7223D-8A42-479C-BB1B-72032ED31DD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9838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319E24-DAC4-4086-9615-1C48DDAB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983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19E24-DAC4-4086-9615-1C48DDABFB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983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19E24-DAC4-4086-9615-1C48DDABFB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7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18" indent="0" algn="ctr">
              <a:buNone/>
              <a:defRPr sz="2800"/>
            </a:lvl2pPr>
            <a:lvl3pPr marL="914435" indent="0" algn="ctr">
              <a:buNone/>
              <a:defRPr sz="2400"/>
            </a:lvl3pPr>
            <a:lvl4pPr marL="1371651" indent="0" algn="ctr">
              <a:buNone/>
              <a:defRPr sz="2000"/>
            </a:lvl4pPr>
            <a:lvl5pPr marL="1828869" indent="0" algn="ctr">
              <a:buNone/>
              <a:defRPr sz="2000"/>
            </a:lvl5pPr>
            <a:lvl6pPr marL="2286085" indent="0" algn="ctr">
              <a:buNone/>
              <a:defRPr sz="2000"/>
            </a:lvl6pPr>
            <a:lvl7pPr marL="2743302" indent="0" algn="ctr">
              <a:buNone/>
              <a:defRPr sz="2000"/>
            </a:lvl7pPr>
            <a:lvl8pPr marL="3200520" indent="0" algn="ctr">
              <a:buNone/>
              <a:defRPr sz="2000"/>
            </a:lvl8pPr>
            <a:lvl9pPr marL="365773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8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204209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1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2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6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2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60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1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60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13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1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13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3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1">
                <a:solidFill>
                  <a:srgbClr val="262626"/>
                </a:solidFill>
              </a:defRPr>
            </a:lvl1pPr>
            <a:lvl2pPr marL="457218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0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marL="0" marR="0" lvl="0" indent="0" algn="l" defTabSz="914435" rtl="0" eaLnBrk="1" fontAlgn="auto" latinLnBrk="0" hangingPunct="1">
              <a:lnSpc>
                <a:spcPct val="100000"/>
              </a:lnSpc>
              <a:spcBef>
                <a:spcPts val="14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8" y="5418670"/>
            <a:ext cx="10780777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1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0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1">
                <a:solidFill>
                  <a:srgbClr val="262626"/>
                </a:solidFill>
              </a:defRPr>
            </a:lvl1pPr>
            <a:lvl2pPr marL="457218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0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2"/>
            <a:ext cx="1075372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5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5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5" y="5876415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1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35" rtl="0" eaLnBrk="1" latinLnBrk="0" hangingPunct="1">
        <a:lnSpc>
          <a:spcPct val="85000"/>
        </a:lnSpc>
        <a:spcBef>
          <a:spcPct val="0"/>
        </a:spcBef>
        <a:buNone/>
        <a:defRPr sz="5401" kern="1200" spc="-121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3" indent="-91443" algn="l" defTabSz="914435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85" indent="-342913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61" indent="-548661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90" indent="-822990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322" indent="-1097322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45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53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61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69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tno.dubrovackoneretvanska.otvorenazupanija.hr/isplate/sc-isplate" TargetMode="External"/><Relationship Id="rId2" Type="http://schemas.openxmlformats.org/officeDocument/2006/relationships/hyperlink" Target="http://www.dnz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FA37-736F-B41F-4947-935308E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REPUBLIKA HRVATSKA</a:t>
            </a: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DUBROVAČKO-NERETVANSKA ŽUPANIJA </a:t>
            </a: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8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UPRAVNI ODJEL ZA FINANCIJE </a:t>
            </a:r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E913-B57E-6665-0854-F1B588B9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 fontScale="85000" lnSpcReduction="20000"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solidFill>
                  <a:schemeClr val="tx1"/>
                </a:solidFill>
                <a:cs typeface="Times New Roman" panose="02020603050405020304" pitchFamily="18" charset="0"/>
              </a:rPr>
              <a:t>KRATKI VODIČ</a:t>
            </a:r>
          </a:p>
          <a:p>
            <a:pPr algn="ctr"/>
            <a:r>
              <a:rPr lang="hr-H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POLUGODIŠNJI IZVJEŠTAJ O IZVRŠENJU PRORAČUNA ZA 2025. GODINU.</a:t>
            </a:r>
          </a:p>
          <a:p>
            <a:pPr algn="ctr"/>
            <a:endParaRPr lang="hr-HR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hr-HR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r-H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Dubrovnik, listopad 2025.</a:t>
            </a:r>
            <a:br>
              <a:rPr lang="hr-HR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8E4DE2C-E9A1-E090-41FE-287223065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80" y="2396421"/>
            <a:ext cx="3028949" cy="15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4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A74B-8D15-58C0-E62C-0E9AC6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FD4D-08F3-351D-E03F-D60009D2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EC28-5E0D-013B-AD01-3FC16F46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-59218"/>
            <a:ext cx="10753724" cy="652087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551F1C6A-998D-6E86-2676-8A3871F0CF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4A2F89CD-7B07-A199-8B63-BF0F04A21A6B}"/>
              </a:ext>
            </a:extLst>
          </p:cNvPr>
          <p:cNvSpPr/>
          <p:nvPr/>
        </p:nvSpPr>
        <p:spPr>
          <a:xfrm rot="5400000">
            <a:off x="5700305" y="-1386131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izvorima financiranja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B7301-6CAD-FA9C-350B-B938E2A86F26}"/>
              </a:ext>
            </a:extLst>
          </p:cNvPr>
          <p:cNvGraphicFramePr>
            <a:graphicFrameLocks/>
          </p:cNvGraphicFramePr>
          <p:nvPr/>
        </p:nvGraphicFramePr>
        <p:xfrm>
          <a:off x="1004887" y="1088232"/>
          <a:ext cx="10182226" cy="46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898FEC-6AFF-9894-A916-3BC8B2139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18967"/>
              </p:ext>
            </p:extLst>
          </p:nvPr>
        </p:nvGraphicFramePr>
        <p:xfrm>
          <a:off x="1182256" y="157162"/>
          <a:ext cx="9550400" cy="654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055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28D77-729F-6196-C1B3-602960A8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FA26-B785-FC87-9D7B-C494B13C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4"/>
            <a:ext cx="10772775" cy="468502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Informacije</a:t>
            </a:r>
            <a:br>
              <a:rPr lang="hr-HR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web-stranica Dubrovačko neretvanske županije</a:t>
            </a: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www.dnz.hr</a:t>
            </a:r>
            <a:br>
              <a:rPr lang="hr-HR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Na  navedenoj  web  stranici  mogu  se  naći  kontakt  telefoni  i  e-mail  adrese  pročelnika  Dubrovačko-neretvanske  županije  po  upravnim  tijelima  kao  i  kontakt  podaci  župana  i  njegovog  zamjenika.</a:t>
            </a: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 </a:t>
            </a: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r>
              <a:rPr lang="en-US" sz="1401" dirty="0" err="1">
                <a:solidFill>
                  <a:schemeClr val="tx1"/>
                </a:solidFill>
                <a:latin typeface="+mn-lt"/>
              </a:rPr>
              <a:t>Polugodišnji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izvještaj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o izvršenju Proračuna se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javno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objavljuje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u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Službenom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glasniku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Dubrovačko-neretvanske županije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mrežnim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stranicama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županije.</a:t>
            </a: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u="sng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Temeljem naputka ministra financija na našim web stranicama objavljena je i transparentnost proračuna  </a:t>
            </a: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  <a:hlinkClick r:id="rId3"/>
              </a:rPr>
              <a:t>https://transparentno.dubrovackoneretvanska.otvorenazupanija.hr/isplate/sc-isplate</a:t>
            </a:r>
            <a:br>
              <a:rPr lang="hr-HR" sz="1401" u="sng" dirty="0">
                <a:solidFill>
                  <a:schemeClr val="tx1"/>
                </a:solidFill>
                <a:latin typeface="+mn-lt"/>
              </a:rPr>
            </a:br>
            <a:br>
              <a:rPr lang="en-US" sz="1200" dirty="0"/>
            </a:b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1B95EA90-67BC-2964-2D74-076535DC38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B7B5B-5D8A-AAE7-523F-EBD4DC3C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1017-543C-5567-5D48-EF6D7699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4"/>
            <a:ext cx="12191998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latin typeface="+mn-lt"/>
              </a:rPr>
              <a:t>Hvala na pažnji!</a:t>
            </a: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05379F4-6360-6399-FBE3-84392CA8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8" y="2996496"/>
            <a:ext cx="3028949" cy="15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3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E913-B57E-6665-0854-F1B588B9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2483224"/>
            <a:ext cx="11062829" cy="1730188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99880-64D0-4E02-AC32-FE2002336398}"/>
              </a:ext>
            </a:extLst>
          </p:cNvPr>
          <p:cNvSpPr txBox="1"/>
          <p:nvPr/>
        </p:nvSpPr>
        <p:spPr>
          <a:xfrm>
            <a:off x="564585" y="358168"/>
            <a:ext cx="106687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800" b="1" dirty="0"/>
              <a:t>Ukupno iskazani prihodi i primici te rashodi i izdaci </a:t>
            </a:r>
            <a:r>
              <a:rPr lang="hr-HR" b="1" dirty="0"/>
              <a:t>odnose se </a:t>
            </a:r>
            <a:r>
              <a:rPr lang="hr-HR" sz="1800" b="1" dirty="0"/>
              <a:t> na Županiju i </a:t>
            </a:r>
            <a:r>
              <a:rPr lang="hr-HR" b="1" dirty="0"/>
              <a:t>57</a:t>
            </a:r>
            <a:r>
              <a:rPr lang="hr-HR" sz="1800" b="1" dirty="0"/>
              <a:t> proračunskih korisnika.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sz="1800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A95837-3DC6-4596-0F16-0C02B509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8" y="1123636"/>
            <a:ext cx="6207252" cy="5023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1BD99-FCC4-C4CA-AFCD-5846EB1B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91" y="1123636"/>
            <a:ext cx="6207252" cy="3163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79B779-70F3-D9E4-B013-B8E30C26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91" y="4639818"/>
            <a:ext cx="6207252" cy="93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06EF6-41D5-5AB0-22D3-E9E3E461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837" y="1070028"/>
            <a:ext cx="6207252" cy="167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DB312-CDAF-F982-58E2-8FBB732F4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403" y="3206630"/>
            <a:ext cx="6207252" cy="745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194948-C170-353C-EF83-D3C9EF9B1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5923340"/>
            <a:ext cx="85351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/>
          </a:p>
          <a:p>
            <a:pPr lvl="0"/>
            <a:endParaRPr lang="en-US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D0EB1-C12E-B82A-1940-C99FB16FECE0}"/>
              </a:ext>
            </a:extLst>
          </p:cNvPr>
          <p:cNvSpPr txBox="1"/>
          <p:nvPr/>
        </p:nvSpPr>
        <p:spPr>
          <a:xfrm>
            <a:off x="676656" y="502029"/>
            <a:ext cx="10188569" cy="583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Proračun Dubrovačko neretvanske-županije</a:t>
            </a:r>
            <a:r>
              <a:rPr lang="hr-H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za 2025. godinu s projekcijama za 2026. i 2027. godinu donesen je u prosincu 2024. Visina planiranih sredstava za financiranje javnih rashoda Dubrovačko-neretvanske županije u 2025. godini planom proračuna utvrđena je na iznos od </a:t>
            </a:r>
            <a:r>
              <a:rPr lang="hr-HR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189.667.000 eura</a:t>
            </a:r>
            <a:r>
              <a:rPr lang="hr-H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/>
              <a:t>Proračun Dubrovačko neretvanske-županije </a:t>
            </a:r>
            <a:r>
              <a:rPr lang="hr-HR" sz="1600" dirty="0"/>
              <a:t>za razdoblje siječanj-lipanj 2025. godine ostvaren je u iznosu od </a:t>
            </a:r>
            <a:r>
              <a:rPr lang="hr-HR" sz="1600" b="1" dirty="0"/>
              <a:t>88.872.185,87 eura, </a:t>
            </a:r>
            <a:r>
              <a:rPr lang="hr-HR" sz="1600" dirty="0"/>
              <a:t>a sastoji se od županijskog dijela proračuna te vlastitih i ostalih prihoda i primitaka proračunskih korisnika koji su evidencijski uključeni u proračun.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Raspoloživa sredstva </a:t>
            </a:r>
            <a:r>
              <a:rPr lang="hr-HR" sz="1600" b="1" dirty="0"/>
              <a:t>županijskog dijela proračuna </a:t>
            </a:r>
            <a:r>
              <a:rPr lang="hr-HR" sz="1600" dirty="0"/>
              <a:t>za razdoblje siječanj-lipanj 2025. godine ostvarena su u iznosu od </a:t>
            </a:r>
            <a:r>
              <a:rPr lang="hr-HR" sz="1600" b="1" dirty="0"/>
              <a:t>39.499.953,58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Raspoloživa sredstva </a:t>
            </a:r>
            <a:r>
              <a:rPr lang="hr-HR" sz="1600" b="1" dirty="0"/>
              <a:t>proračunskih korisnika </a:t>
            </a:r>
            <a:r>
              <a:rPr lang="hr-HR" sz="1600" dirty="0"/>
              <a:t>za razdoblje siječanj-lipanj 2025. godine ostvarena su u iznosu od </a:t>
            </a:r>
            <a:r>
              <a:rPr lang="hr-HR" sz="1600" b="1" dirty="0"/>
              <a:t>49.372.232,29 eura.</a:t>
            </a: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77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D0EB1-C12E-B82A-1940-C99FB16FECE0}"/>
              </a:ext>
            </a:extLst>
          </p:cNvPr>
          <p:cNvSpPr txBox="1"/>
          <p:nvPr/>
        </p:nvSpPr>
        <p:spPr>
          <a:xfrm>
            <a:off x="703170" y="842688"/>
            <a:ext cx="106371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hr-HR" sz="1800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sz="2000" b="1" u="sng" dirty="0"/>
          </a:p>
          <a:p>
            <a:pPr algn="just"/>
            <a:endParaRPr lang="hr-HR" sz="1600" dirty="0"/>
          </a:p>
          <a:p>
            <a:pPr algn="just"/>
            <a:r>
              <a:rPr lang="hr-HR" sz="1600" dirty="0"/>
              <a:t>Rezultat poslovanja, odnosno višak prihoda i primitaka raspoloživ u sljedećem razdoblju iznosi </a:t>
            </a:r>
            <a:r>
              <a:rPr lang="hr-HR" sz="1600" b="1" dirty="0"/>
              <a:t>12.845.580,48 </a:t>
            </a:r>
            <a:r>
              <a:rPr lang="hr-HR" sz="1600" dirty="0"/>
              <a:t>eura, od čega se na Županiju odnosi višak prihoda i primitaka u iznosu od  </a:t>
            </a:r>
            <a:r>
              <a:rPr lang="hr-HR" sz="1600" b="1" dirty="0"/>
              <a:t>14.064.477,21</a:t>
            </a:r>
            <a:r>
              <a:rPr lang="hr-HR" sz="1600" dirty="0"/>
              <a:t> eura, a na proračunske korisnike manjak prihoda i primitaka u iznosu od </a:t>
            </a:r>
            <a:r>
              <a:rPr lang="hr-HR" sz="1600" b="1" dirty="0"/>
              <a:t>1.218.896,73 </a:t>
            </a:r>
            <a:r>
              <a:rPr lang="hr-HR" sz="1600" dirty="0"/>
              <a:t>eura.</a:t>
            </a:r>
          </a:p>
          <a:p>
            <a:pPr algn="just"/>
            <a:endParaRPr lang="hr-HR" sz="1600" dirty="0"/>
          </a:p>
          <a:p>
            <a:pPr algn="just"/>
            <a:r>
              <a:rPr lang="hr-HR" sz="1600" dirty="0"/>
              <a:t>Ukupni višak prihoda i primitaka u Proračunu Dubrovačko neretvanske županije za 2024. (bez PK) u iznosu od </a:t>
            </a:r>
            <a:r>
              <a:rPr lang="hr-HR" sz="1600" b="1" dirty="0"/>
              <a:t>14.064.77,21 </a:t>
            </a:r>
            <a:r>
              <a:rPr lang="hr-HR" sz="1600" dirty="0"/>
              <a:t>eura raspoređuje se Odlukom o raspodjeli rezultata koja se evidentira I. Izmjenama i dopunama proračuna za 2025. godinu. 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2D1CD75-A0C2-0412-CF14-6ED9AC6D3916}"/>
              </a:ext>
            </a:extLst>
          </p:cNvPr>
          <p:cNvSpPr/>
          <p:nvPr/>
        </p:nvSpPr>
        <p:spPr>
          <a:xfrm rot="5400000">
            <a:off x="5700305" y="-673299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Rezultat poslovanja za 2024.</a:t>
            </a:r>
            <a:endParaRPr lang="en-US" sz="18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 dirty="0"/>
          </a:p>
          <a:p>
            <a:pPr lvl="0" algn="just"/>
            <a:endParaRPr lang="en-US" sz="1200" dirty="0"/>
          </a:p>
          <a:p>
            <a:r>
              <a:rPr lang="hr-HR" b="1" dirty="0"/>
              <a:t> 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24B3599-A803-D1FD-4678-474D2B5CB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295142"/>
              </p:ext>
            </p:extLst>
          </p:nvPr>
        </p:nvGraphicFramePr>
        <p:xfrm>
          <a:off x="599871" y="2515717"/>
          <a:ext cx="5181358" cy="40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79EB47-640E-95F9-19D9-C1856E9ED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88395"/>
              </p:ext>
            </p:extLst>
          </p:nvPr>
        </p:nvGraphicFramePr>
        <p:xfrm>
          <a:off x="6520184" y="2679209"/>
          <a:ext cx="5450542" cy="367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269C44-289D-6415-9E36-058D590A4444}"/>
              </a:ext>
            </a:extLst>
          </p:cNvPr>
          <p:cNvSpPr txBox="1"/>
          <p:nvPr/>
        </p:nvSpPr>
        <p:spPr>
          <a:xfrm>
            <a:off x="493059" y="144636"/>
            <a:ext cx="11331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1800" b="1" dirty="0">
              <a:solidFill>
                <a:srgbClr val="FF0000"/>
              </a:solidFill>
            </a:endParaRPr>
          </a:p>
          <a:p>
            <a:pPr algn="just"/>
            <a:endParaRPr lang="hr-HR" sz="1600" b="1" dirty="0"/>
          </a:p>
          <a:p>
            <a:pPr algn="just"/>
            <a:endParaRPr lang="hr-HR" sz="1600" b="1" dirty="0"/>
          </a:p>
          <a:p>
            <a:pPr algn="just"/>
            <a:r>
              <a:rPr lang="hr-HR" sz="1600" b="1" dirty="0"/>
              <a:t>Ukupni prihodi i primici</a:t>
            </a:r>
            <a:r>
              <a:rPr lang="hr-HR" sz="1600" dirty="0"/>
              <a:t> su ostvareni u iznosu od </a:t>
            </a:r>
            <a:r>
              <a:rPr lang="hr-HR" sz="1600" b="1" dirty="0"/>
              <a:t>76.026.605,39</a:t>
            </a:r>
            <a:r>
              <a:rPr lang="hr-HR" sz="1600" dirty="0"/>
              <a:t> eura, što je 11.6 </a:t>
            </a:r>
            <a:r>
              <a:rPr lang="hr-HR" sz="1600" dirty="0" err="1"/>
              <a:t>mil</a:t>
            </a:r>
            <a:r>
              <a:rPr lang="hr-HR" sz="1600" dirty="0"/>
              <a:t>. eura ili 18,02% više od ostvarenja u 2024. godini  odnosno 41,21% od plana. </a:t>
            </a:r>
          </a:p>
          <a:p>
            <a:pPr marL="0" indent="0" algn="just">
              <a:buNone/>
            </a:pPr>
            <a:endParaRPr lang="hr-HR" sz="1600" dirty="0"/>
          </a:p>
          <a:p>
            <a:pPr algn="just"/>
            <a:r>
              <a:rPr lang="hr-HR" sz="1600" dirty="0"/>
              <a:t>Od ukupno ostvarenih sredstava, </a:t>
            </a:r>
            <a:r>
              <a:rPr lang="hr-HR" sz="1600" b="1" dirty="0"/>
              <a:t>25.435.476,37</a:t>
            </a:r>
            <a:r>
              <a:rPr lang="hr-HR" sz="1600" dirty="0"/>
              <a:t> eura ili 33,46% se odnosi na prihode i primitke  Županije, a </a:t>
            </a:r>
            <a:r>
              <a:rPr lang="hr-HR" sz="1600" b="1" dirty="0"/>
              <a:t>50.591.129,02</a:t>
            </a:r>
            <a:r>
              <a:rPr lang="hr-HR" sz="1600" dirty="0"/>
              <a:t> eura ili 66,54% na vlastite i namjenske prihode i primitke PK. </a:t>
            </a:r>
          </a:p>
          <a:p>
            <a:pPr marL="0" indent="0" algn="just">
              <a:buNone/>
            </a:pPr>
            <a:endParaRPr lang="hr-HR" sz="1800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CB776B9E-6738-72F6-DF74-D9EA30A9145C}"/>
              </a:ext>
            </a:extLst>
          </p:cNvPr>
          <p:cNvSpPr/>
          <p:nvPr/>
        </p:nvSpPr>
        <p:spPr>
          <a:xfrm rot="5400000">
            <a:off x="5763057" y="-1265965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Prihodi i primici </a:t>
            </a:r>
            <a:endParaRPr lang="en-US" sz="18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B0513-75BE-2F63-8BC3-07DFD6C5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5248-3D16-AA0A-A768-AAA89691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A566-E408-15B3-33E4-30F1B668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25F716CD-2619-58AF-24AF-0BECDB8A72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308451C-1552-BE04-E132-9D02ED010DDC}"/>
              </a:ext>
            </a:extLst>
          </p:cNvPr>
          <p:cNvGraphicFramePr>
            <a:graphicFrameLocks/>
          </p:cNvGraphicFramePr>
          <p:nvPr/>
        </p:nvGraphicFramePr>
        <p:xfrm>
          <a:off x="2486025" y="1259680"/>
          <a:ext cx="7219950" cy="433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4EB41F39-7863-EA8B-CDBE-15859A384F79}"/>
              </a:ext>
            </a:extLst>
          </p:cNvPr>
          <p:cNvSpPr/>
          <p:nvPr/>
        </p:nvSpPr>
        <p:spPr>
          <a:xfrm rot="5400000">
            <a:off x="5700305" y="-1107408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Prihodi i primici prema izvorima financiranja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08451C-1552-BE04-E132-9D02ED010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3093"/>
              </p:ext>
            </p:extLst>
          </p:nvPr>
        </p:nvGraphicFramePr>
        <p:xfrm>
          <a:off x="2638424" y="1192306"/>
          <a:ext cx="7518587" cy="472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81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BAAB1-B33F-495B-B9C6-A7FA5A5C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7F9-7988-BB3E-8C83-05B0DC8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21" y="761679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19A0-8E13-A4FD-CF06-252E8B0D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FE9BE5E0-3D7F-7520-F477-70115AAD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45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A45EB-051E-D2A2-B628-631973FB01FD}"/>
              </a:ext>
            </a:extLst>
          </p:cNvPr>
          <p:cNvSpPr txBox="1"/>
          <p:nvPr/>
        </p:nvSpPr>
        <p:spPr>
          <a:xfrm>
            <a:off x="656842" y="788893"/>
            <a:ext cx="10773156" cy="280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/>
              <a:t>Ukupni rashodi i izdaci  </a:t>
            </a:r>
            <a:r>
              <a:rPr lang="hr-HR" sz="1600" dirty="0"/>
              <a:t>za razdoblje siječanj-lipanj 2025. godine izvršeni su u iznosu od </a:t>
            </a:r>
            <a:r>
              <a:rPr lang="hr-HR" sz="1600" b="1" dirty="0"/>
              <a:t>77.927.527,17 eura, </a:t>
            </a:r>
            <a:r>
              <a:rPr lang="hr-HR" sz="1600" dirty="0"/>
              <a:t>što je 24,77 % više u odnosu na isto razdoblje 2024. </a:t>
            </a:r>
            <a:r>
              <a:rPr lang="hr-HR" sz="1600" dirty="0" err="1"/>
              <a:t>godin</a:t>
            </a:r>
            <a:r>
              <a:rPr lang="hr-HR" sz="1600" dirty="0"/>
              <a:t>. Ukupni rashodi i izdaci sastoji se od rashoda i izdataka županijskog dijela proračuna te rashoda i izdataka proračunskih korisnika koji su evidencijski uključeni u proračun.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Rashodi i izdaci  </a:t>
            </a:r>
            <a:r>
              <a:rPr lang="hr-HR" sz="1600" b="1" dirty="0"/>
              <a:t>županijskog dijela proračuna </a:t>
            </a:r>
            <a:r>
              <a:rPr lang="hr-HR" sz="1600" dirty="0"/>
              <a:t>za razdoblje siječanj-lipanj 2025. godine izvršeni su u iznosu od </a:t>
            </a:r>
            <a:r>
              <a:rPr lang="hr-HR" sz="1600" b="1" dirty="0"/>
              <a:t>19.970.501,74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Rashodi i izdaci </a:t>
            </a:r>
            <a:r>
              <a:rPr lang="hr-HR" sz="1600" b="1" dirty="0"/>
              <a:t>proračunskih korisnika </a:t>
            </a:r>
            <a:r>
              <a:rPr lang="hr-HR" sz="1600" dirty="0"/>
              <a:t>za razdoblje siječanj-lipanj 2025. godine izvršeni su u iznosu od </a:t>
            </a:r>
            <a:r>
              <a:rPr lang="hr-HR" sz="1600" b="1" dirty="0"/>
              <a:t>57.957.025,43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244EC0-208B-E5BF-CDE5-F7711AF6B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295344"/>
              </p:ext>
            </p:extLst>
          </p:nvPr>
        </p:nvGraphicFramePr>
        <p:xfrm>
          <a:off x="613667" y="2914679"/>
          <a:ext cx="5048251" cy="344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60BE34-FE85-B248-0FDA-88855434F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989302"/>
              </p:ext>
            </p:extLst>
          </p:nvPr>
        </p:nvGraphicFramePr>
        <p:xfrm>
          <a:off x="6201161" y="2955022"/>
          <a:ext cx="5333998" cy="344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D797D8D8-4AA0-9E53-4812-4776918A6539}"/>
              </a:ext>
            </a:extLst>
          </p:cNvPr>
          <p:cNvSpPr/>
          <p:nvPr/>
        </p:nvSpPr>
        <p:spPr>
          <a:xfrm rot="5400000">
            <a:off x="5805466" y="-1341672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Rashodi i izdaci</a:t>
            </a:r>
            <a:endParaRPr lang="en-US" sz="18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BAAB1-B33F-495B-B9C6-A7FA5A5C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7F9-7988-BB3E-8C83-05B0DC8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19A0-8E13-A4FD-CF06-252E8B0D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161912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FE9BE5E0-3D7F-7520-F477-70115AAD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A45EB-051E-D2A2-B628-631973FB01FD}"/>
              </a:ext>
            </a:extLst>
          </p:cNvPr>
          <p:cNvSpPr txBox="1"/>
          <p:nvPr/>
        </p:nvSpPr>
        <p:spPr>
          <a:xfrm>
            <a:off x="656842" y="788898"/>
            <a:ext cx="10773156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134CF18-5CBA-1ADD-6A07-17BBEC174C2D}"/>
              </a:ext>
            </a:extLst>
          </p:cNvPr>
          <p:cNvSpPr/>
          <p:nvPr/>
        </p:nvSpPr>
        <p:spPr>
          <a:xfrm rot="5400000">
            <a:off x="5700309" y="-1093563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funkcijskoj klasifikaciji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EFC4F2-6C41-7612-6206-D58039480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854199"/>
              </p:ext>
            </p:extLst>
          </p:nvPr>
        </p:nvGraphicFramePr>
        <p:xfrm>
          <a:off x="2260789" y="1391601"/>
          <a:ext cx="8254814" cy="430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93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A74B-8D15-58C0-E62C-0E9AC6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FD4D-08F3-351D-E03F-D60009D2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EC28-5E0D-013B-AD01-3FC16F46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-59218"/>
            <a:ext cx="10753724" cy="652087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551F1C6A-998D-6E86-2676-8A3871F0CF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4A2F89CD-7B07-A199-8B63-BF0F04A21A6B}"/>
              </a:ext>
            </a:extLst>
          </p:cNvPr>
          <p:cNvSpPr/>
          <p:nvPr/>
        </p:nvSpPr>
        <p:spPr>
          <a:xfrm rot="5400000">
            <a:off x="5700307" y="-1290299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organizacijskom klasifikaciji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B7301-6CAD-FA9C-350B-B938E2A86F26}"/>
              </a:ext>
            </a:extLst>
          </p:cNvPr>
          <p:cNvGraphicFramePr>
            <a:graphicFrameLocks/>
          </p:cNvGraphicFramePr>
          <p:nvPr/>
        </p:nvGraphicFramePr>
        <p:xfrm>
          <a:off x="1004887" y="1088232"/>
          <a:ext cx="10182226" cy="46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33088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2188</TotalTime>
  <Words>635</Words>
  <Application>Microsoft Office PowerPoint</Application>
  <PresentationFormat>Widescreen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Metropolitan</vt:lpstr>
      <vt:lpstr> REPUBLIKA HRVATSKA  DUBROVAČKO-NERETVANSKA ŽUPANIJA   UPRAVNI ODJEL ZA FINANCIJE 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Informacije   web-stranica Dubrovačko neretvanske županije  www.dnz.hr   Na  navedenoj  web  stranici  mogu  se  naći  kontakt  telefoni  i  e-mail  adrese  pročelnika  Dubrovačko-neretvanske  županije  po  upravnim  tijelima  kao  i  kontakt  podaci  župana  i  njegovog  zamjenika.    Polugodišnji izvještaj o izvršenju Proračuna se javno objavljuje u Službenom glasniku Dubrovačko-neretvanske županije i na mrežnim stranicama županije.   Temeljem naputka ministra financija na našim web stranicama objavljena je i transparentnost proračuna    https://transparentno.dubrovackoneretvanska.otvorenazupanija.hr/isplate/sc-isplate  </vt:lpstr>
      <vt:lpstr>Hvala na pažnji!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REPUBLIKA HRVATSKA  DUBROVAČKO-NERETVANSKA ŽUPANIJA   UPRAVNI ODJEL ZA FINANCIJE  </dc:title>
  <dc:creator>GORAN</dc:creator>
  <cp:lastModifiedBy>MARE</cp:lastModifiedBy>
  <cp:revision>45</cp:revision>
  <cp:lastPrinted>2025-10-29T09:35:10Z</cp:lastPrinted>
  <dcterms:created xsi:type="dcterms:W3CDTF">2025-07-10T06:45:38Z</dcterms:created>
  <dcterms:modified xsi:type="dcterms:W3CDTF">2025-10-29T10:07:03Z</dcterms:modified>
</cp:coreProperties>
</file>