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66" r:id="rId4"/>
    <p:sldId id="259" r:id="rId5"/>
    <p:sldId id="260" r:id="rId6"/>
    <p:sldId id="262" r:id="rId7"/>
    <p:sldId id="263" r:id="rId8"/>
    <p:sldId id="267" r:id="rId9"/>
    <p:sldId id="264" r:id="rId10"/>
    <p:sldId id="265" r:id="rId1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hr-HR" sz="1200" b="1" dirty="0">
                <a:solidFill>
                  <a:schemeClr val="tx1"/>
                </a:solidFill>
              </a:rPr>
              <a:t>Županijski prihodi</a:t>
            </a:r>
            <a:r>
              <a:rPr lang="hr-HR" sz="1200" b="1" baseline="0" dirty="0">
                <a:solidFill>
                  <a:schemeClr val="tx1"/>
                </a:solidFill>
              </a:rPr>
              <a:t> i primitci </a:t>
            </a:r>
            <a:endParaRPr lang="en-US" sz="12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8098467880896488"/>
          <c:y val="5.6569871663007245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843097933070865"/>
          <c:y val="0.3407157147689644"/>
          <c:w val="0.39188804133858268"/>
          <c:h val="0.5878320258469472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F4-4EB4-B253-8F8A45481E6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F4-4EB4-B253-8F8A45481E6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F4-4EB4-B253-8F8A45481E6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F4-4EB4-B253-8F8A45481E6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AF4-4EB4-B253-8F8A45481E6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AF4-4EB4-B253-8F8A45481E6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AF4-4EB4-B253-8F8A45481E6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661-40B7-AD4F-5C8EB882BAD0}"/>
              </c:ext>
            </c:extLst>
          </c:dPt>
          <c:dLbls>
            <c:dLbl>
              <c:idx val="0"/>
              <c:layout>
                <c:manualLayout>
                  <c:x val="9.0890878168110173E-2"/>
                  <c:y val="0.11853859585395259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AF4-4EB4-B253-8F8A45481E6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10654790266946"/>
                      <c:h val="8.95539227438757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AF4-4EB4-B253-8F8A45481E6C}"/>
                </c:ext>
              </c:extLst>
            </c:dLbl>
            <c:dLbl>
              <c:idx val="3"/>
              <c:layout>
                <c:manualLayout>
                  <c:x val="-3.3544483682869428E-2"/>
                  <c:y val="1.965345547784517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AF4-4EB4-B253-8F8A45481E6C}"/>
                </c:ext>
              </c:extLst>
            </c:dLbl>
            <c:dLbl>
              <c:idx val="4"/>
              <c:layout>
                <c:manualLayout>
                  <c:x val="-0.25551377131926983"/>
                  <c:y val="1.7477784947851373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AF4-4EB4-B253-8F8A45481E6C}"/>
                </c:ext>
              </c:extLst>
            </c:dLbl>
            <c:dLbl>
              <c:idx val="5"/>
              <c:layout>
                <c:manualLayout>
                  <c:x val="6.4547042697997957E-3"/>
                  <c:y val="-9.80460853525635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778003024155503"/>
                      <c:h val="0.1644154166719143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4AF4-4EB4-B253-8F8A45481E6C}"/>
                </c:ext>
              </c:extLst>
            </c:dLbl>
            <c:dLbl>
              <c:idx val="6"/>
              <c:layout>
                <c:manualLayout>
                  <c:x val="0.37407714340213094"/>
                  <c:y val="-7.3064871039683231E-3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AF4-4EB4-B253-8F8A45481E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7"/>
                <c:pt idx="0">
                  <c:v>Opći prihodi i primitci</c:v>
                </c:pt>
                <c:pt idx="1">
                  <c:v>Vlastiti prihodi</c:v>
                </c:pt>
                <c:pt idx="2">
                  <c:v>Prihodi za posebne namjene</c:v>
                </c:pt>
                <c:pt idx="3">
                  <c:v>Pomoći</c:v>
                </c:pt>
                <c:pt idx="4">
                  <c:v>Donacije</c:v>
                </c:pt>
                <c:pt idx="5">
                  <c:v>Prihodi od prodaje nefinancijske imovine</c:v>
                </c:pt>
                <c:pt idx="6">
                  <c:v>Namjenski primitci</c:v>
                </c:pt>
              </c:strCache>
            </c:strRef>
          </c:cat>
          <c:val>
            <c:numRef>
              <c:f>Sheet1!$B$2:$B$9</c:f>
              <c:numCache>
                <c:formatCode>#,##0</c:formatCode>
                <c:ptCount val="8"/>
                <c:pt idx="0">
                  <c:v>39015918.350000001</c:v>
                </c:pt>
                <c:pt idx="1">
                  <c:v>3200</c:v>
                </c:pt>
                <c:pt idx="2">
                  <c:v>13865923.869999999</c:v>
                </c:pt>
                <c:pt idx="3">
                  <c:v>32543801.960000001</c:v>
                </c:pt>
                <c:pt idx="4">
                  <c:v>20000</c:v>
                </c:pt>
                <c:pt idx="5">
                  <c:v>21386.69</c:v>
                </c:pt>
                <c:pt idx="6">
                  <c:v>414485.27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AF4-4EB4-B253-8F8A45481E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>
      <a:normAutofit/>
    </a:bodyPr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 sz="1200" b="1" dirty="0">
                <a:solidFill>
                  <a:schemeClr val="tx1"/>
                </a:solidFill>
              </a:rPr>
              <a:t>Vlastiti</a:t>
            </a:r>
            <a:r>
              <a:rPr lang="hr-HR" sz="1200" b="1" baseline="0" dirty="0">
                <a:solidFill>
                  <a:schemeClr val="tx1"/>
                </a:solidFill>
              </a:rPr>
              <a:t> i namjenski prihodi i primitci PK</a:t>
            </a:r>
            <a:endParaRPr lang="en-US" sz="12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8632639412902755"/>
          <c:y val="3.954100886262785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8C-482C-959A-74C2FE5E410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58C-482C-959A-74C2FE5E410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58C-482C-959A-74C2FE5E410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58C-482C-959A-74C2FE5E410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58C-482C-959A-74C2FE5E4105}"/>
              </c:ext>
            </c:extLst>
          </c:dPt>
          <c:dLbls>
            <c:dLbl>
              <c:idx val="2"/>
              <c:layout>
                <c:manualLayout>
                  <c:x val="-2.8374050392324844E-2"/>
                  <c:y val="-1.7343824353037614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58C-482C-959A-74C2FE5E4105}"/>
                </c:ext>
              </c:extLst>
            </c:dLbl>
            <c:dLbl>
              <c:idx val="3"/>
              <c:layout>
                <c:manualLayout>
                  <c:x val="-0.3608351370442025"/>
                  <c:y val="-4.070557499887581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58C-482C-959A-74C2FE5E4105}"/>
                </c:ext>
              </c:extLst>
            </c:dLbl>
            <c:dLbl>
              <c:idx val="4"/>
              <c:layout>
                <c:manualLayout>
                  <c:x val="-0.34205999619873251"/>
                  <c:y val="0.18375247998581221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58C-482C-959A-74C2FE5E4105}"/>
                </c:ext>
              </c:extLst>
            </c:dLbl>
            <c:spPr>
              <a:noFill/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1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Vlastiti prihodi</c:v>
                </c:pt>
                <c:pt idx="1">
                  <c:v>Prihodi za posebne namjene</c:v>
                </c:pt>
                <c:pt idx="2">
                  <c:v>Pomoći</c:v>
                </c:pt>
                <c:pt idx="3">
                  <c:v>Donacije</c:v>
                </c:pt>
                <c:pt idx="4">
                  <c:v>Prihodi od prodaje nefinancijske imovine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6936608.6699999999</c:v>
                </c:pt>
                <c:pt idx="1">
                  <c:v>41880010.289999999</c:v>
                </c:pt>
                <c:pt idx="2">
                  <c:v>70703621.269999996</c:v>
                </c:pt>
                <c:pt idx="3">
                  <c:v>768710.63</c:v>
                </c:pt>
                <c:pt idx="4">
                  <c:v>26333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46-4AF9-A02A-D2CCEFC14F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4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5D-46C2-ACD9-63D2855FD40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5D-46C2-ACD9-63D2855FD40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95D-46C2-ACD9-63D2855FD40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AFC-48DD-A04B-849E73192F3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95D-46C2-ACD9-63D2855FD40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95D-46C2-ACD9-63D2855FD404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95D-46C2-ACD9-63D2855FD404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95D-46C2-ACD9-63D2855FD404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E95D-46C2-ACD9-63D2855FD404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E95D-46C2-ACD9-63D2855FD404}"/>
              </c:ext>
            </c:extLst>
          </c:dPt>
          <c:dLbls>
            <c:dLbl>
              <c:idx val="0"/>
              <c:layout>
                <c:manualLayout>
                  <c:x val="-1.0416667521052126E-3"/>
                  <c:y val="-2.9629629629629631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5D-46C2-ACD9-63D2855FD404}"/>
                </c:ext>
              </c:extLst>
            </c:dLbl>
            <c:dLbl>
              <c:idx val="2"/>
              <c:layout>
                <c:manualLayout>
                  <c:x val="-1.250000102526257E-2"/>
                  <c:y val="3.3333333333333333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5D-46C2-ACD9-63D2855FD404}"/>
                </c:ext>
              </c:extLst>
            </c:dLbl>
            <c:dLbl>
              <c:idx val="3"/>
              <c:layout>
                <c:manualLayout>
                  <c:x val="-0.11979167649209944"/>
                  <c:y val="-5.3703703703703774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AFC-48DD-A04B-849E73192F30}"/>
                </c:ext>
              </c:extLst>
            </c:dLbl>
            <c:spPr>
              <a:solidFill>
                <a:prstClr val="white">
                  <a:alpha val="75000"/>
                </a:prstClr>
              </a:solidFill>
              <a:ln w="9525"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1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Sheet1!$A$2:$A$11</c:f>
              <c:strCache>
                <c:ptCount val="10"/>
                <c:pt idx="0">
                  <c:v>Rashodi za zaposlene</c:v>
                </c:pt>
                <c:pt idx="1">
                  <c:v>Materijalni rashodi</c:v>
                </c:pt>
                <c:pt idx="2">
                  <c:v>Financijski rashodi</c:v>
                </c:pt>
                <c:pt idx="3">
                  <c:v>Subvencije</c:v>
                </c:pt>
                <c:pt idx="4">
                  <c:v>Pomoći dane u inozemstvo i unutar općeg proračuna</c:v>
                </c:pt>
                <c:pt idx="5">
                  <c:v>Naknade građanima i kućanstvima temelju osiguranja i druge naklnade</c:v>
                </c:pt>
                <c:pt idx="6">
                  <c:v>Rashodi za donacije, kazne, naknade šteta i kapitalne pomoći</c:v>
                </c:pt>
                <c:pt idx="7">
                  <c:v>Rashodi za nabavu neproizvedene dugotrajne imovine</c:v>
                </c:pt>
                <c:pt idx="8">
                  <c:v>Rashodi za nabavu proizvedene dugotajne imovine</c:v>
                </c:pt>
                <c:pt idx="9">
                  <c:v>Rashodi za dodatna ulaganja na nefinancijskoj imovini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106618121</c:v>
                </c:pt>
                <c:pt idx="1">
                  <c:v>33659978</c:v>
                </c:pt>
                <c:pt idx="2">
                  <c:v>190899</c:v>
                </c:pt>
                <c:pt idx="3">
                  <c:v>1436061</c:v>
                </c:pt>
                <c:pt idx="4">
                  <c:v>18610574</c:v>
                </c:pt>
                <c:pt idx="5">
                  <c:v>3407801</c:v>
                </c:pt>
                <c:pt idx="6">
                  <c:v>10212113</c:v>
                </c:pt>
                <c:pt idx="7">
                  <c:v>1813630</c:v>
                </c:pt>
                <c:pt idx="8">
                  <c:v>14404600</c:v>
                </c:pt>
                <c:pt idx="9">
                  <c:v>15823225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FC-48DD-A04B-849E73192F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10749852732292"/>
          <c:y val="1.619402409779128E-2"/>
          <c:w val="0.66927321288974984"/>
          <c:h val="0.8012880213183988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7-A4BB-4AC2-B50E-5BE492437D2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A4BB-4AC2-B50E-5BE492437D2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2-A4BB-4AC2-B50E-5BE492437D2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4BB-4AC2-B50E-5BE492437D2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6-A4BB-4AC2-B50E-5BE492437D2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4-A4BB-4AC2-B50E-5BE492437D2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4BB-4AC2-B50E-5BE492437D29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6-A4BB-4AC2-B50E-5BE492437D29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C-A4BB-4AC2-B50E-5BE492437D29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B-A4BB-4AC2-B50E-5BE492437D29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A-A4BB-4AC2-B50E-5BE492437D29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6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6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6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9-A4BB-4AC2-B50E-5BE492437D29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4BB-4AC2-B50E-5BE492437D29}"/>
              </c:ext>
            </c:extLst>
          </c:dPt>
          <c:dPt>
            <c:idx val="13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8-A4BB-4AC2-B50E-5BE492437D29}"/>
              </c:ext>
            </c:extLst>
          </c:dPt>
          <c:dPt>
            <c:idx val="14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D-A4BB-4AC2-B50E-5BE492437D29}"/>
              </c:ext>
            </c:extLst>
          </c:dPt>
          <c:dPt>
            <c:idx val="15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E-A4BB-4AC2-B50E-5BE492437D29}"/>
              </c:ext>
            </c:extLst>
          </c:dPt>
          <c:dPt>
            <c:idx val="16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F-A4BB-4AC2-B50E-5BE492437D29}"/>
              </c:ext>
            </c:extLst>
          </c:dPt>
          <c:dPt>
            <c:idx val="17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80000"/>
                      <a:lumOff val="2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80000"/>
                      <a:lumOff val="2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80000"/>
                    <a:lumOff val="2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5-A4BB-4AC2-B50E-5BE492437D29}"/>
              </c:ext>
            </c:extLst>
          </c:dPt>
          <c:dPt>
            <c:idx val="18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4-A4BB-4AC2-B50E-5BE492437D29}"/>
              </c:ext>
            </c:extLst>
          </c:dPt>
          <c:dPt>
            <c:idx val="19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3-A4BB-4AC2-B50E-5BE492437D29}"/>
              </c:ext>
            </c:extLst>
          </c:dPt>
          <c:dPt>
            <c:idx val="2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2-A4BB-4AC2-B50E-5BE492437D29}"/>
              </c:ext>
            </c:extLst>
          </c:dPt>
          <c:dPt>
            <c:idx val="21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1-A4BB-4AC2-B50E-5BE492437D29}"/>
              </c:ext>
            </c:extLst>
          </c:dPt>
          <c:dPt>
            <c:idx val="22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20-A4BB-4AC2-B50E-5BE492437D29}"/>
              </c:ext>
            </c:extLst>
          </c:dPt>
          <c:dPt>
            <c:idx val="23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8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8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8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A4BB-4AC2-B50E-5BE492437D29}"/>
              </c:ext>
            </c:extLst>
          </c:dPt>
          <c:dPt>
            <c:idx val="24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4BB-4AC2-B50E-5BE492437D29}"/>
              </c:ext>
            </c:extLst>
          </c:dPt>
          <c:dPt>
            <c:idx val="25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A4BB-4AC2-B50E-5BE492437D29}"/>
              </c:ext>
            </c:extLst>
          </c:dPt>
          <c:dPt>
            <c:idx val="26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4BB-4AC2-B50E-5BE492437D29}"/>
              </c:ext>
            </c:extLst>
          </c:dPt>
          <c:dPt>
            <c:idx val="27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0-A4BB-4AC2-B50E-5BE492437D29}"/>
              </c:ext>
            </c:extLst>
          </c:dPt>
          <c:dPt>
            <c:idx val="28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A4BB-4AC2-B50E-5BE492437D29}"/>
              </c:ext>
            </c:extLst>
          </c:dPt>
          <c:dPt>
            <c:idx val="29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lumOff val="4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60000"/>
                      <a:lumOff val="4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60000"/>
                      <a:lumOff val="4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60000"/>
                    <a:lumOff val="4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E-A4BB-4AC2-B50E-5BE492437D29}"/>
              </c:ext>
            </c:extLst>
          </c:dPt>
          <c:dPt>
            <c:idx val="30"/>
            <c:bubble3D val="0"/>
            <c:spPr>
              <a:gradFill rotWithShape="1">
                <a:gsLst>
                  <a:gs pos="0">
                    <a:schemeClr val="accent1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1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1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1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A4BB-4AC2-B50E-5BE492437D29}"/>
              </c:ext>
            </c:extLst>
          </c:dPt>
          <c:dPt>
            <c:idx val="31"/>
            <c:bubble3D val="0"/>
            <c:spPr>
              <a:gradFill rotWithShape="1">
                <a:gsLst>
                  <a:gs pos="0">
                    <a:schemeClr val="accent2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2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2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2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C-A4BB-4AC2-B50E-5BE492437D29}"/>
              </c:ext>
            </c:extLst>
          </c:dPt>
          <c:dPt>
            <c:idx val="32"/>
            <c:bubble3D val="0"/>
            <c:spPr>
              <a:gradFill rotWithShape="1">
                <a:gsLst>
                  <a:gs pos="0">
                    <a:schemeClr val="accent3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3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3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3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A4BB-4AC2-B50E-5BE492437D29}"/>
              </c:ext>
            </c:extLst>
          </c:dPt>
          <c:dPt>
            <c:idx val="33"/>
            <c:bubble3D val="0"/>
            <c:spPr>
              <a:gradFill rotWithShape="1">
                <a:gsLst>
                  <a:gs pos="0">
                    <a:schemeClr val="accent4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4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4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4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A4BB-4AC2-B50E-5BE492437D29}"/>
              </c:ext>
            </c:extLst>
          </c:dPt>
          <c:dPt>
            <c:idx val="34"/>
            <c:bubble3D val="0"/>
            <c:spPr>
              <a:gradFill rotWithShape="1">
                <a:gsLst>
                  <a:gs pos="0">
                    <a:schemeClr val="accent5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5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5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5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A4BB-4AC2-B50E-5BE492437D29}"/>
              </c:ext>
            </c:extLst>
          </c:dPt>
          <c:dPt>
            <c:idx val="35"/>
            <c:bubble3D val="0"/>
            <c:spPr>
              <a:gradFill rotWithShape="1">
                <a:gsLst>
                  <a:gs pos="0">
                    <a:schemeClr val="accent6">
                      <a:lumMod val="50000"/>
                      <a:tint val="70000"/>
                      <a:satMod val="100000"/>
                      <a:lumMod val="110000"/>
                    </a:schemeClr>
                  </a:gs>
                  <a:gs pos="50000">
                    <a:schemeClr val="accent6">
                      <a:lumMod val="50000"/>
                      <a:tint val="75000"/>
                      <a:satMod val="101000"/>
                      <a:lumMod val="105000"/>
                    </a:schemeClr>
                  </a:gs>
                  <a:gs pos="100000">
                    <a:schemeClr val="accent6">
                      <a:lumMod val="50000"/>
                      <a:tint val="82000"/>
                      <a:satMod val="104000"/>
                      <a:lumMod val="105000"/>
                    </a:schemeClr>
                  </a:gs>
                </a:gsLst>
                <a:lin ang="2700000" scaled="0"/>
              </a:gradFill>
              <a:ln w="9525" cap="flat" cmpd="sng" algn="ctr">
                <a:solidFill>
                  <a:schemeClr val="accent6">
                    <a:lumMod val="50000"/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A4BB-4AC2-B50E-5BE492437D29}"/>
              </c:ext>
            </c:extLst>
          </c:dPt>
          <c:dLbls>
            <c:dLbl>
              <c:idx val="0"/>
              <c:layout>
                <c:manualLayout>
                  <c:x val="-0.48213149251249299"/>
                  <c:y val="5.4811001012879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A4BB-4AC2-B50E-5BE492437D29}"/>
                </c:ext>
              </c:extLst>
            </c:dLbl>
            <c:dLbl>
              <c:idx val="1"/>
              <c:layout>
                <c:manualLayout>
                  <c:x val="0.1105051627291071"/>
                  <c:y val="-4.1580759389081318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4BB-4AC2-B50E-5BE492437D29}"/>
                </c:ext>
              </c:extLst>
            </c:dLbl>
            <c:dLbl>
              <c:idx val="2"/>
              <c:layout>
                <c:manualLayout>
                  <c:x val="0.21469574473083677"/>
                  <c:y val="-4.347079390676682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4BB-4AC2-B50E-5BE492437D29}"/>
                </c:ext>
              </c:extLst>
            </c:dLbl>
            <c:dLbl>
              <c:idx val="3"/>
              <c:layout>
                <c:manualLayout>
                  <c:x val="-0.15628587300259439"/>
                  <c:y val="-2.835051776528274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4BB-4AC2-B50E-5BE492437D29}"/>
                </c:ext>
              </c:extLst>
            </c:dLbl>
            <c:dLbl>
              <c:idx val="4"/>
              <c:layout>
                <c:manualLayout>
                  <c:x val="-0.21943168027636986"/>
                  <c:y val="0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A4BB-4AC2-B50E-5BE492437D29}"/>
                </c:ext>
              </c:extLst>
            </c:dLbl>
            <c:dLbl>
              <c:idx val="5"/>
              <c:layout>
                <c:manualLayout>
                  <c:x val="0.21052239507109893"/>
                  <c:y val="-3.402062131833925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4BB-4AC2-B50E-5BE492437D29}"/>
                </c:ext>
              </c:extLst>
            </c:dLbl>
            <c:dLbl>
              <c:idx val="6"/>
              <c:layout>
                <c:manualLayout>
                  <c:x val="0.19259473437343499"/>
                  <c:y val="-1.134020710611312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4BB-4AC2-B50E-5BE492437D29}"/>
                </c:ext>
              </c:extLst>
            </c:dLbl>
            <c:dLbl>
              <c:idx val="7"/>
              <c:layout>
                <c:manualLayout>
                  <c:x val="-0.2020665832760816"/>
                  <c:y val="-1.1340207106113154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A4BB-4AC2-B50E-5BE492437D29}"/>
                </c:ext>
              </c:extLst>
            </c:dLbl>
            <c:dLbl>
              <c:idx val="8"/>
              <c:layout>
                <c:manualLayout>
                  <c:x val="0.15864652202403542"/>
                  <c:y val="0.2986254537943111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A4BB-4AC2-B50E-5BE492437D29}"/>
                </c:ext>
              </c:extLst>
            </c:dLbl>
            <c:dLbl>
              <c:idx val="9"/>
              <c:layout>
                <c:manualLayout>
                  <c:x val="0.17244742556992107"/>
                  <c:y val="5.2920966495194399E-2"/>
                </c:manualLayout>
              </c:layout>
              <c:numFmt formatCode="#,##0" sourceLinked="0"/>
              <c:spPr>
                <a:noFill/>
                <a:ln w="6350" cap="flat" cmpd="sng" algn="ctr">
                  <a:solidFill>
                    <a:prstClr val="black"/>
                  </a:solidFill>
                  <a:prstDash val="solid"/>
                  <a:round/>
                  <a:headEnd type="none" w="med" len="med"/>
                  <a:tailEnd type="none" w="med" len="med"/>
                  <a:extLst>
                    <a:ext uri="{C807C97D-BFC1-408E-A445-0C87EB9F89A2}">
                      <ask:lineSketchStyleProps xmlns:ask="http://schemas.microsoft.com/office/drawing/2018/sketchyshapes" sd="0">
                        <a:custGeom>
                          <a:avLst/>
                          <a:gdLst/>
                          <a:ahLst/>
                          <a:cxnLst/>
                          <a:rect l="0" t="0" r="0" b="0"/>
                          <a:pathLst/>
                        </a:custGeom>
                        <ask:type/>
                      </ask:lineSketchStyleProps>
                    </a:ext>
                  </a:extLst>
                </a:ln>
                <a:effectLst/>
              </c:spPr>
              <c:txPr>
                <a:bodyPr rot="0" spcFirstLastPara="1" vertOverflow="overflow" horzOverflow="overflow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34178"/>
                        <a:gd name="adj2" fmla="val -153471"/>
                      </a:avLst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1B-A4BB-4AC2-B50E-5BE492437D29}"/>
                </c:ext>
              </c:extLst>
            </c:dLbl>
            <c:dLbl>
              <c:idx val="10"/>
              <c:layout>
                <c:manualLayout>
                  <c:x val="-0.20048793809423715"/>
                  <c:y val="2.457044872991168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A4BB-4AC2-B50E-5BE492437D29}"/>
                </c:ext>
              </c:extLst>
            </c:dLbl>
            <c:dLbl>
              <c:idx val="11"/>
              <c:layout>
                <c:manualLayout>
                  <c:x val="0.19296970961683155"/>
                  <c:y val="-1.701031065916962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A4BB-4AC2-B50E-5BE492437D29}"/>
                </c:ext>
              </c:extLst>
            </c:dLbl>
            <c:dLbl>
              <c:idx val="12"/>
              <c:layout>
                <c:manualLayout>
                  <c:x val="0.16650787024209124"/>
                  <c:y val="0.198453624356979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4BB-4AC2-B50E-5BE492437D29}"/>
                </c:ext>
              </c:extLst>
            </c:dLbl>
            <c:dLbl>
              <c:idx val="13"/>
              <c:layout>
                <c:manualLayout>
                  <c:x val="-0.16417909891181631"/>
                  <c:y val="6.804124263667851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4BB-4AC2-B50E-5BE492437D29}"/>
                </c:ext>
              </c:extLst>
            </c:dLbl>
            <c:dLbl>
              <c:idx val="14"/>
              <c:layout>
                <c:manualLayout>
                  <c:x val="0.10103329163804077"/>
                  <c:y val="0.1152921055788162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A4BB-4AC2-B50E-5BE492437D29}"/>
                </c:ext>
              </c:extLst>
            </c:dLbl>
            <c:dLbl>
              <c:idx val="15"/>
              <c:layout>
                <c:manualLayout>
                  <c:x val="3.9466129546109681E-2"/>
                  <c:y val="-8.127148426047718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A4BB-4AC2-B50E-5BE492437D29}"/>
                </c:ext>
              </c:extLst>
            </c:dLbl>
            <c:dLbl>
              <c:idx val="16"/>
              <c:layout>
                <c:manualLayout>
                  <c:x val="0.11366245309279586"/>
                  <c:y val="3.591065583602463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A4BB-4AC2-B50E-5BE492437D29}"/>
                </c:ext>
              </c:extLst>
            </c:dLbl>
            <c:dLbl>
              <c:idx val="17"/>
              <c:layout>
                <c:manualLayout>
                  <c:x val="3.7887484364265291E-2"/>
                  <c:y val="-0.1530927959325267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A4BB-4AC2-B50E-5BE492437D29}"/>
                </c:ext>
              </c:extLst>
            </c:dLbl>
            <c:dLbl>
              <c:idx val="18"/>
              <c:layout>
                <c:manualLayout>
                  <c:x val="-3.9466129546109736E-2"/>
                  <c:y val="-0.13230241623798608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A4BB-4AC2-B50E-5BE492437D29}"/>
                </c:ext>
              </c:extLst>
            </c:dLbl>
            <c:dLbl>
              <c:idx val="19"/>
              <c:layout>
                <c:manualLayout>
                  <c:x val="3.9466129546109681E-2"/>
                  <c:y val="6.4261173601307342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A4BB-4AC2-B50E-5BE492437D29}"/>
                </c:ext>
              </c:extLst>
            </c:dLbl>
            <c:dLbl>
              <c:idx val="20"/>
              <c:layout>
                <c:manualLayout>
                  <c:x val="-0.32490548319816037"/>
                  <c:y val="8.8831622331219176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A4BB-4AC2-B50E-5BE492437D29}"/>
                </c:ext>
              </c:extLst>
            </c:dLbl>
            <c:dLbl>
              <c:idx val="21"/>
              <c:layout>
                <c:manualLayout>
                  <c:x val="-0.39234969324494218"/>
                  <c:y val="4.91408974598233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A4BB-4AC2-B50E-5BE492437D29}"/>
                </c:ext>
              </c:extLst>
            </c:dLbl>
            <c:dLbl>
              <c:idx val="22"/>
              <c:layout>
                <c:manualLayout>
                  <c:x val="-0.27152697127723457"/>
                  <c:y val="2.079037969454065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A4BB-4AC2-B50E-5BE492437D29}"/>
                </c:ext>
              </c:extLst>
            </c:dLbl>
            <c:dLbl>
              <c:idx val="23"/>
              <c:layout>
                <c:manualLayout>
                  <c:x val="-0.20995980918530352"/>
                  <c:y val="0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4BB-4AC2-B50E-5BE492437D29}"/>
                </c:ext>
              </c:extLst>
            </c:dLbl>
            <c:dLbl>
              <c:idx val="24"/>
              <c:layout>
                <c:manualLayout>
                  <c:x val="-0.17680826036657138"/>
                  <c:y val="0.13041238172030048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BB-4AC2-B50E-5BE492437D29}"/>
                </c:ext>
              </c:extLst>
            </c:dLbl>
            <c:dLbl>
              <c:idx val="25"/>
              <c:layout>
                <c:manualLayout>
                  <c:x val="-0.33997254001735561"/>
                  <c:y val="-8.4013834216999664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BB-4AC2-B50E-5BE492437D29}"/>
                </c:ext>
              </c:extLst>
            </c:dLbl>
            <c:dLbl>
              <c:idx val="26"/>
              <c:layout>
                <c:manualLayout>
                  <c:x val="-0.22932643057353067"/>
                  <c:y val="-0.1018954934476409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4BB-4AC2-B50E-5BE492437D29}"/>
                </c:ext>
              </c:extLst>
            </c:dLbl>
            <c:dLbl>
              <c:idx val="27"/>
              <c:layout>
                <c:manualLayout>
                  <c:x val="0.40911912095583947"/>
                  <c:y val="-4.740188793202902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4BB-4AC2-B50E-5BE492437D29}"/>
                </c:ext>
              </c:extLst>
            </c:dLbl>
            <c:dLbl>
              <c:idx val="28"/>
              <c:layout>
                <c:manualLayout>
                  <c:x val="0.20819243906174761"/>
                  <c:y val="-9.688307986726113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4BB-4AC2-B50E-5BE492437D29}"/>
                </c:ext>
              </c:extLst>
            </c:dLbl>
            <c:dLbl>
              <c:idx val="29"/>
              <c:layout>
                <c:manualLayout>
                  <c:x val="0.31358662686190847"/>
                  <c:y val="-7.5790257673541125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4BB-4AC2-B50E-5BE492437D29}"/>
                </c:ext>
              </c:extLst>
            </c:dLbl>
            <c:dLbl>
              <c:idx val="30"/>
              <c:layout>
                <c:manualLayout>
                  <c:x val="0.38389263459563855"/>
                  <c:y val="1.5989739204788352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4BB-4AC2-B50E-5BE492437D29}"/>
                </c:ext>
              </c:extLst>
            </c:dLbl>
            <c:dLbl>
              <c:idx val="31"/>
              <c:layout>
                <c:manualLayout>
                  <c:x val="-0.13523283383988616"/>
                  <c:y val="-9.537042692237220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4BB-4AC2-B50E-5BE492437D29}"/>
                </c:ext>
              </c:extLst>
            </c:dLbl>
            <c:dLbl>
              <c:idx val="32"/>
              <c:layout>
                <c:manualLayout>
                  <c:x val="0.11208380791095149"/>
                  <c:y val="9.450172588427571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4BB-4AC2-B50E-5BE492437D29}"/>
                </c:ext>
              </c:extLst>
            </c:dLbl>
            <c:dLbl>
              <c:idx val="33"/>
              <c:layout>
                <c:manualLayout>
                  <c:x val="1.6426207773054088E-2"/>
                  <c:y val="-9.472844859762345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4BB-4AC2-B50E-5BE492437D29}"/>
                </c:ext>
              </c:extLst>
            </c:dLbl>
            <c:dLbl>
              <c:idx val="34"/>
              <c:layout>
                <c:manualLayout>
                  <c:x val="-6.6116814398476373E-2"/>
                  <c:y val="-9.5030945255400151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4BB-4AC2-B50E-5BE492437D29}"/>
                </c:ext>
              </c:extLst>
            </c:dLbl>
            <c:dLbl>
              <c:idx val="35"/>
              <c:layout>
                <c:manualLayout>
                  <c:x val="9.4404941985086227E-2"/>
                  <c:y val="-9.4728448597623457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4BB-4AC2-B50E-5BE492437D29}"/>
                </c:ext>
              </c:extLst>
            </c:dLbl>
            <c:numFmt formatCode="#,##0" sourceLinked="0"/>
            <c:spPr>
              <a:noFill/>
              <a:ln w="6350">
                <a:solidFill>
                  <a:prstClr val="black"/>
                </a:solidFill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Sheet1!$A$2:$A$37</c:f>
              <c:strCache>
                <c:ptCount val="36"/>
                <c:pt idx="0">
                  <c:v>Izvor   1.1.1</c:v>
                </c:pt>
                <c:pt idx="1">
                  <c:v>Izvor   1.1.2</c:v>
                </c:pt>
                <c:pt idx="2">
                  <c:v>Izvor   1.1.3</c:v>
                </c:pt>
                <c:pt idx="3">
                  <c:v>Izvor   1.1.6</c:v>
                </c:pt>
                <c:pt idx="4">
                  <c:v>Izvor   1.6.2</c:v>
                </c:pt>
                <c:pt idx="5">
                  <c:v>Izvor   3.1.1</c:v>
                </c:pt>
                <c:pt idx="6">
                  <c:v>Izvor   3.2.1</c:v>
                </c:pt>
                <c:pt idx="7">
                  <c:v>Izvor   3.2.2</c:v>
                </c:pt>
                <c:pt idx="8">
                  <c:v>Izvor   4.1.1</c:v>
                </c:pt>
                <c:pt idx="9">
                  <c:v>Izvor   4.1.2</c:v>
                </c:pt>
                <c:pt idx="10">
                  <c:v>Izvor   4.1.3</c:v>
                </c:pt>
                <c:pt idx="11">
                  <c:v>Izvor   4.1.4</c:v>
                </c:pt>
                <c:pt idx="12">
                  <c:v>Izvor   4.1.5</c:v>
                </c:pt>
                <c:pt idx="13">
                  <c:v>Izvor   4.1.6</c:v>
                </c:pt>
                <c:pt idx="14">
                  <c:v>Izvor   4.3.1</c:v>
                </c:pt>
                <c:pt idx="15">
                  <c:v>Izvor   4.3.2</c:v>
                </c:pt>
                <c:pt idx="16">
                  <c:v>Izvor   4.4.1</c:v>
                </c:pt>
                <c:pt idx="17">
                  <c:v>Izvor   4.4.2</c:v>
                </c:pt>
                <c:pt idx="18">
                  <c:v>Izvor   4.5.1</c:v>
                </c:pt>
                <c:pt idx="19">
                  <c:v>Izvor   4.5.2</c:v>
                </c:pt>
                <c:pt idx="20">
                  <c:v>Izvor   5.2.1</c:v>
                </c:pt>
                <c:pt idx="21">
                  <c:v>Izvor   5.2.2</c:v>
                </c:pt>
                <c:pt idx="22">
                  <c:v>Izvor   5.6.1</c:v>
                </c:pt>
                <c:pt idx="23">
                  <c:v>Izvor   5.6.2</c:v>
                </c:pt>
                <c:pt idx="24">
                  <c:v>Izvor   5.8.1</c:v>
                </c:pt>
                <c:pt idx="25">
                  <c:v>Izvor   5.8.2</c:v>
                </c:pt>
                <c:pt idx="26">
                  <c:v>Izvor   5.9.1</c:v>
                </c:pt>
                <c:pt idx="27">
                  <c:v>Izvor   5.9.2</c:v>
                </c:pt>
                <c:pt idx="28">
                  <c:v>Izvor   6.1.1</c:v>
                </c:pt>
                <c:pt idx="29">
                  <c:v>Izvor   6.2.1</c:v>
                </c:pt>
                <c:pt idx="30">
                  <c:v>Izvor   6.2.2</c:v>
                </c:pt>
                <c:pt idx="31">
                  <c:v>Izvor   7.1.1</c:v>
                </c:pt>
                <c:pt idx="32">
                  <c:v>Izvor   7.1.2</c:v>
                </c:pt>
                <c:pt idx="33">
                  <c:v>Izvor   7.2.1</c:v>
                </c:pt>
                <c:pt idx="34">
                  <c:v>Izvor   7.2.2</c:v>
                </c:pt>
                <c:pt idx="35">
                  <c:v>Izvor   8.1.2</c:v>
                </c:pt>
              </c:strCache>
            </c:strRef>
          </c:cat>
          <c:val>
            <c:numRef>
              <c:f>Sheet1!$B$2:$B$37</c:f>
              <c:numCache>
                <c:formatCode>[$-1041A]#,##0.00;\-#,##0.00</c:formatCode>
                <c:ptCount val="36"/>
                <c:pt idx="0">
                  <c:v>32092589.52</c:v>
                </c:pt>
                <c:pt idx="1">
                  <c:v>2322649</c:v>
                </c:pt>
                <c:pt idx="2">
                  <c:v>528925.82999999996</c:v>
                </c:pt>
                <c:pt idx="3">
                  <c:v>2167301</c:v>
                </c:pt>
                <c:pt idx="4">
                  <c:v>1904453</c:v>
                </c:pt>
                <c:pt idx="5">
                  <c:v>3200</c:v>
                </c:pt>
                <c:pt idx="6">
                  <c:v>5967118.0800000001</c:v>
                </c:pt>
                <c:pt idx="7">
                  <c:v>969490.59</c:v>
                </c:pt>
                <c:pt idx="8">
                  <c:v>1363000</c:v>
                </c:pt>
                <c:pt idx="9">
                  <c:v>10672</c:v>
                </c:pt>
                <c:pt idx="10">
                  <c:v>2500</c:v>
                </c:pt>
                <c:pt idx="11">
                  <c:v>25000</c:v>
                </c:pt>
                <c:pt idx="12">
                  <c:v>227799</c:v>
                </c:pt>
                <c:pt idx="13">
                  <c:v>2682039.12</c:v>
                </c:pt>
                <c:pt idx="14">
                  <c:v>41688121.060000002</c:v>
                </c:pt>
                <c:pt idx="15">
                  <c:v>191889.23</c:v>
                </c:pt>
                <c:pt idx="16">
                  <c:v>8725615</c:v>
                </c:pt>
                <c:pt idx="17">
                  <c:v>1427.75</c:v>
                </c:pt>
                <c:pt idx="18">
                  <c:v>483200</c:v>
                </c:pt>
                <c:pt idx="19">
                  <c:v>344671</c:v>
                </c:pt>
                <c:pt idx="20">
                  <c:v>6351925</c:v>
                </c:pt>
                <c:pt idx="21">
                  <c:v>37320.959999999999</c:v>
                </c:pt>
                <c:pt idx="22">
                  <c:v>26108752.640000001</c:v>
                </c:pt>
                <c:pt idx="23">
                  <c:v>45803.360000000001</c:v>
                </c:pt>
                <c:pt idx="24">
                  <c:v>60022914</c:v>
                </c:pt>
                <c:pt idx="25">
                  <c:v>262140.94</c:v>
                </c:pt>
                <c:pt idx="26">
                  <c:v>10054885</c:v>
                </c:pt>
                <c:pt idx="27">
                  <c:v>363681.33</c:v>
                </c:pt>
                <c:pt idx="28">
                  <c:v>20000</c:v>
                </c:pt>
                <c:pt idx="29">
                  <c:v>745248</c:v>
                </c:pt>
                <c:pt idx="30">
                  <c:v>23462.63</c:v>
                </c:pt>
                <c:pt idx="31">
                  <c:v>20133</c:v>
                </c:pt>
                <c:pt idx="32">
                  <c:v>1253.69</c:v>
                </c:pt>
                <c:pt idx="33">
                  <c:v>25567</c:v>
                </c:pt>
                <c:pt idx="34">
                  <c:v>766</c:v>
                </c:pt>
                <c:pt idx="35">
                  <c:v>414485.27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BB-4AC2-B50E-5BE492437D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696344541403043"/>
          <c:y val="0.82989600047861034"/>
          <c:w val="0.76607297919869155"/>
          <c:h val="0.15876379241527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0.69055</cdr:x>
      <cdr:y>0.10732</cdr:y>
    </cdr:from>
    <cdr:to>
      <cdr:x>0.95305</cdr:x>
      <cdr:y>0.25396</cdr:y>
    </cdr:to>
    <cdr:sp macro="" textlink="">
      <cdr:nvSpPr>
        <cdr:cNvPr id="2" name="Scroll: Horizontal 1">
          <a:extLst xmlns:a="http://schemas.openxmlformats.org/drawingml/2006/main">
            <a:ext uri="{FF2B5EF4-FFF2-40B4-BE49-F238E27FC236}">
              <a16:creationId xmlns:a16="http://schemas.microsoft.com/office/drawing/2014/main" id="{184D8737-BF03-77CF-C23F-87535946C333}"/>
            </a:ext>
          </a:extLst>
        </cdr:cNvPr>
        <cdr:cNvSpPr/>
      </cdr:nvSpPr>
      <cdr:spPr>
        <a:xfrm xmlns:a="http://schemas.openxmlformats.org/drawingml/2006/main">
          <a:off x="8419171" y="735979"/>
          <a:ext cx="3200400" cy="1005671"/>
        </a:xfrm>
        <a:prstGeom xmlns:a="http://schemas.openxmlformats.org/drawingml/2006/main" prst="horizontalScroll">
          <a:avLst/>
        </a:prstGeom>
      </cdr:spPr>
      <cdr:style>
        <a:lnRef xmlns:a="http://schemas.openxmlformats.org/drawingml/2006/main" idx="2">
          <a:schemeClr val="accent1">
            <a:shade val="15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hr-HR" sz="1600" b="1" kern="1200" dirty="0">
              <a:solidFill>
                <a:schemeClr val="tx1"/>
              </a:solidFill>
            </a:rPr>
            <a:t>Struktura rashoda po ekonomskoj klasifikaciji</a:t>
          </a:r>
          <a:endParaRPr lang="en-US" sz="1600" b="1" kern="1200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E37223D-8A42-479C-BB1B-72032ED31DD3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319E24-DAC4-4086-9615-1C48DDABF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978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319E24-DAC4-4086-9615-1C48DDABFB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6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7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42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4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74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53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9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25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7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738D1766-3B92-48CF-9350-F6B2F93CAD44}" type="datetimeFigureOut">
              <a:rPr lang="en-US" smtClean="0"/>
              <a:t>8/1/2025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5D1B9E7F-FF53-410F-A395-55319F2ED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1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rvzz.hr/otvoreni%20proracun/" TargetMode="External"/><Relationship Id="rId2" Type="http://schemas.openxmlformats.org/officeDocument/2006/relationships/hyperlink" Target="http://www.dnz.h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gif"/><Relationship Id="rId4" Type="http://schemas.openxmlformats.org/officeDocument/2006/relationships/hyperlink" Target="https://transparentno.dubrovackoneretvanska.otvorenazupanija.hr/isplate/sc-isplat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BFA37-736F-B41F-4947-935308ECD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REPUBLIKA HRVATSKA</a:t>
            </a: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DUBROVAČKO-NERETVANSKA ŽUPANIJA </a:t>
            </a: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20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8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UPRAVNI ODJEL ZA FINANCIJE </a:t>
            </a:r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8E913-B57E-6665-0854-F1B588B9C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 fontScale="85000" lnSpcReduction="20000"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hr-HR" dirty="0">
                <a:solidFill>
                  <a:schemeClr val="tx1"/>
                </a:solidFill>
                <a:cs typeface="Times New Roman" panose="02020603050405020304" pitchFamily="18" charset="0"/>
              </a:rPr>
              <a:t>KRATKI VODIČ</a:t>
            </a:r>
          </a:p>
          <a:p>
            <a:pPr algn="ctr"/>
            <a:r>
              <a:rPr lang="hr-HR" sz="1900" dirty="0">
                <a:solidFill>
                  <a:schemeClr val="tx1"/>
                </a:solidFill>
                <a:cs typeface="Times New Roman" panose="02020603050405020304" pitchFamily="18" charset="0"/>
              </a:rPr>
              <a:t>I. IZMJENE I DOPUNE PRORAČUNA DNŽ ZA 2025. I PROJEKCIJE ZA 2026. I 2027.</a:t>
            </a:r>
          </a:p>
          <a:p>
            <a:pPr algn="ctr"/>
            <a:endParaRPr lang="hr-HR" sz="1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endParaRPr lang="hr-HR" sz="1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ctr"/>
            <a:r>
              <a:rPr lang="hr-HR" sz="1900" dirty="0">
                <a:solidFill>
                  <a:schemeClr val="tx1"/>
                </a:solidFill>
                <a:cs typeface="Times New Roman" panose="02020603050405020304" pitchFamily="18" charset="0"/>
              </a:rPr>
              <a:t>Dubrovnik, srpanj 2025.</a:t>
            </a:r>
            <a:br>
              <a:rPr lang="hr-H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8E4DE2C-E9A1-E090-41FE-287223065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80" y="2396417"/>
            <a:ext cx="3028950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45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B7B5B-5D8A-AAE7-523F-EBD4DC3C8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C1017-543C-5567-5D48-EF6D7699D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6858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hr-HR" sz="2800" b="1" dirty="0">
                <a:latin typeface="+mn-lt"/>
              </a:rPr>
              <a:t>Hvala na pažnji!</a:t>
            </a: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br>
              <a:rPr lang="hr-HR" sz="2800" dirty="0">
                <a:latin typeface="+mn-lt"/>
              </a:rPr>
            </a:br>
            <a:endParaRPr 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E05379F4-6360-6399-FBE3-84392CA806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55" y="2996492"/>
            <a:ext cx="3028950" cy="1565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433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39EC9-9819-D4C0-FF2C-318D13A88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41E07-F72D-55DD-BBFB-B5B9A92DA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2"/>
            <a:ext cx="10772775" cy="5362883"/>
          </a:xfrm>
        </p:spPr>
        <p:txBody>
          <a:bodyPr>
            <a:normAutofit/>
          </a:bodyPr>
          <a:lstStyle/>
          <a:p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7FFACDCE-3463-DE4F-EEB0-5AD4BA08C50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174D82-5A7B-20FB-5C0B-943FBBBC6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415636"/>
            <a:ext cx="10753725" cy="5772728"/>
          </a:xfrm>
        </p:spPr>
        <p:txBody>
          <a:bodyPr>
            <a:normAutofit/>
          </a:bodyPr>
          <a:lstStyle/>
          <a:p>
            <a:endParaRPr lang="hr-HR" sz="4800" dirty="0"/>
          </a:p>
          <a:p>
            <a:pPr marL="0" indent="0" algn="just">
              <a:lnSpc>
                <a:spcPct val="120000"/>
              </a:lnSpc>
              <a:buNone/>
            </a:pPr>
            <a:r>
              <a:rPr lang="hr-HR" sz="1600" b="1" dirty="0"/>
              <a:t>Proračun Dubrovačko neretvanske-županije</a:t>
            </a:r>
            <a:r>
              <a:rPr lang="hr-HR" sz="1600" dirty="0"/>
              <a:t> za 2025. godinu s projekcijama za 2026. i 2027. godinu donijet je u prosincu 2024. Visina planiranih sredstava za financiranje javnih rashoda Dubrovačko-neretvanske županije u 2025. godini početnim Proračunom utvrđena na iznos od </a:t>
            </a:r>
            <a:r>
              <a:rPr lang="hr-HR" sz="1600" b="1" dirty="0"/>
              <a:t>189.667.000 eura</a:t>
            </a:r>
            <a:r>
              <a:rPr lang="hr-HR" sz="1600" dirty="0"/>
              <a:t>, a sastoji se od:</a:t>
            </a:r>
            <a:endParaRPr lang="en-US" sz="1600" dirty="0"/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Županijskog proračuna </a:t>
            </a:r>
            <a:r>
              <a:rPr lang="hr-HR" sz="1600" dirty="0"/>
              <a:t>bez vlastitih i namjenskih prihoda proračunskih korisnika  </a:t>
            </a:r>
            <a:r>
              <a:rPr lang="hr-HR" sz="1600" b="1" dirty="0"/>
              <a:t>75.651.092 eura,</a:t>
            </a:r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Proračunskih korisnika </a:t>
            </a:r>
            <a:r>
              <a:rPr lang="hr-HR" sz="1600" dirty="0"/>
              <a:t>čiji su vlastiti i namjenski prihodi i njihovo trošenje evidencijski uključeni u proračun   </a:t>
            </a:r>
            <a:r>
              <a:rPr lang="hr-HR" sz="1600" b="1" dirty="0"/>
              <a:t>114.015.908 eura.</a:t>
            </a:r>
            <a:r>
              <a:rPr lang="hr-HR" sz="1600" dirty="0"/>
              <a:t>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hr-HR" sz="1600" dirty="0"/>
              <a:t>Ovim I. </a:t>
            </a:r>
            <a:r>
              <a:rPr lang="hr-HR" sz="1600" b="1" dirty="0"/>
              <a:t>Izmjenama i dopunama Proračuna županije </a:t>
            </a:r>
            <a:r>
              <a:rPr lang="hr-HR" sz="1600" dirty="0"/>
              <a:t>za 2025. godinu bilanca prihoda i rashoda </a:t>
            </a:r>
            <a:r>
              <a:rPr lang="hr-HR" sz="1600" b="1" dirty="0"/>
              <a:t>povećava se</a:t>
            </a:r>
            <a:r>
              <a:rPr lang="hr-HR" sz="1600" dirty="0"/>
              <a:t> za </a:t>
            </a:r>
            <a:r>
              <a:rPr lang="hr-HR" sz="1600" b="1" dirty="0"/>
              <a:t>16.533.000 eura</a:t>
            </a:r>
            <a:r>
              <a:rPr lang="hr-HR" sz="1600" dirty="0"/>
              <a:t> i predlaže na iznos od </a:t>
            </a:r>
            <a:r>
              <a:rPr lang="hr-HR" sz="1600" b="1" dirty="0"/>
              <a:t>206.200.000 eura, </a:t>
            </a:r>
            <a:r>
              <a:rPr lang="hr-HR" sz="1600" dirty="0"/>
              <a:t>a sastoji se od:</a:t>
            </a:r>
            <a:endParaRPr lang="en-US" sz="1600" dirty="0"/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Županijskog proračuna </a:t>
            </a:r>
            <a:r>
              <a:rPr lang="hr-HR" sz="1600" dirty="0"/>
              <a:t>bez vlastitih i namjenskih prihoda proračunskih korisnika </a:t>
            </a:r>
            <a:r>
              <a:rPr lang="hr-HR" sz="1600" b="1" dirty="0"/>
              <a:t>85.881.440 eura,</a:t>
            </a:r>
            <a:r>
              <a:rPr lang="hr-HR" sz="1600" dirty="0"/>
              <a:t> </a:t>
            </a:r>
          </a:p>
          <a:p>
            <a:pPr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r-HR" sz="1600" b="1" dirty="0"/>
              <a:t>Proračunskih korisnika</a:t>
            </a:r>
            <a:r>
              <a:rPr lang="hr-HR" sz="1600" dirty="0"/>
              <a:t> čiji su vlastiti namjenski prihodi evidentirani i uključeni u proračun  </a:t>
            </a:r>
            <a:r>
              <a:rPr lang="hr-HR" sz="1600" b="1" dirty="0"/>
              <a:t>120.318.560 eura. </a:t>
            </a:r>
          </a:p>
          <a:p>
            <a:pPr lvl="0" algn="just"/>
            <a:endParaRPr lang="en-US" sz="1600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32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71862D-3EFA-3BFF-6DCD-B0770CD1E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440496CF-FF05-070B-FDA7-F761883D9E4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D82ECB7-ED8A-A2FA-46E1-8C4D9A4E6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415636"/>
            <a:ext cx="10753725" cy="5097397"/>
          </a:xfrm>
          <a:noFill/>
          <a:ln>
            <a:noFill/>
          </a:ln>
        </p:spPr>
        <p:txBody>
          <a:bodyPr>
            <a:normAutofit fontScale="32500" lnSpcReduction="20000"/>
          </a:bodyPr>
          <a:lstStyle/>
          <a:p>
            <a:endParaRPr lang="hr-HR" sz="4800" dirty="0"/>
          </a:p>
          <a:p>
            <a:pPr lvl="0" algn="ctr">
              <a:lnSpc>
                <a:spcPct val="120000"/>
              </a:lnSpc>
            </a:pPr>
            <a:r>
              <a:rPr lang="hr-HR" sz="4800" dirty="0"/>
              <a:t>Razlozi izmjena</a:t>
            </a:r>
          </a:p>
          <a:p>
            <a:pPr lvl="0">
              <a:lnSpc>
                <a:spcPct val="120000"/>
              </a:lnSpc>
            </a:pPr>
            <a:r>
              <a:rPr lang="hr-HR" sz="4800" dirty="0"/>
              <a:t>* povećanje prihoda od poreza na cestovna i motorna vozila, uvođenje prihoda od poreza na nekretnine te korekcije ostalih prihoda sukladno ostvarenju u proteklom razdoblju i procjeni ostvarenja do  kraja godine;</a:t>
            </a:r>
            <a:endParaRPr lang="en-US" sz="4800" dirty="0"/>
          </a:p>
          <a:p>
            <a:pPr lvl="0">
              <a:lnSpc>
                <a:spcPct val="120000"/>
              </a:lnSpc>
            </a:pPr>
            <a:r>
              <a:rPr lang="hr-HR" sz="4800" dirty="0"/>
              <a:t>* usklađivanje transfernih primitaka iz proračuna,  pomoći od međunarodnih organizacija, institucija i tijela EU sa izdacima prema izmijenjenim iznosima i dinamikama, pomoći od ostalih subjekata te refundacije iz fondova EU;</a:t>
            </a:r>
            <a:endParaRPr lang="en-US" sz="4800" dirty="0"/>
          </a:p>
          <a:p>
            <a:pPr lvl="0">
              <a:lnSpc>
                <a:spcPct val="120000"/>
              </a:lnSpc>
            </a:pPr>
            <a:r>
              <a:rPr lang="hr-HR" sz="4800" dirty="0"/>
              <a:t>* uvođenje rezultata poslovanja po Godišnjem izvještaju o izvršenju Proračuna DNŽ za 2024. godinu s pripadajućim efektima,</a:t>
            </a:r>
            <a:endParaRPr lang="en-US" sz="4800" dirty="0"/>
          </a:p>
          <a:p>
            <a:pPr lvl="0">
              <a:lnSpc>
                <a:spcPct val="120000"/>
              </a:lnSpc>
            </a:pPr>
            <a:r>
              <a:rPr lang="hr-HR" sz="4800" dirty="0"/>
              <a:t>* usklađivanje svih prihoda i primitaka te rashoda i izdataka s ekonomskom i svim ostalim proračunskim klasifikacijama,</a:t>
            </a:r>
            <a:endParaRPr lang="en-US" sz="4800" dirty="0"/>
          </a:p>
          <a:p>
            <a:pPr>
              <a:lnSpc>
                <a:spcPct val="120000"/>
              </a:lnSpc>
            </a:pPr>
            <a:r>
              <a:rPr lang="hr-HR" sz="4800" dirty="0"/>
              <a:t>* te ostale izmjene i dopune iz nadležnosti upravnih odjela. </a:t>
            </a:r>
          </a:p>
          <a:p>
            <a:pPr>
              <a:lnSpc>
                <a:spcPct val="120000"/>
              </a:lnSpc>
            </a:pPr>
            <a:r>
              <a:rPr lang="hr-HR" sz="4800" dirty="0"/>
              <a:t>Projekcije za 2026. i 2027. sukladno Zakonu o proračunu se ne mijenjaju.</a:t>
            </a:r>
            <a:endParaRPr lang="en-US" sz="4800" dirty="0"/>
          </a:p>
          <a:p>
            <a:pPr>
              <a:lnSpc>
                <a:spcPct val="120000"/>
              </a:lnSpc>
            </a:pPr>
            <a:r>
              <a:rPr lang="hr-HR" sz="4800" dirty="0"/>
              <a:t> Ukupno iskazani prihodi i primici te rashodi i izdaci odnose se na Dubrovačko-neretvansku županiju i na svih 59 proračunskih korisnika (26 osnovnih škola, 14  srednjih škola, 2 učenička doma, 8 zdravstvenih ustanova, 4 doma za starije osobe, 3 javne ustanove) i 2 vijeća nacionalnih manjina.</a:t>
            </a:r>
            <a:endParaRPr lang="en-US" sz="4800" dirty="0"/>
          </a:p>
          <a:p>
            <a:pPr lvl="0" algn="just"/>
            <a:endParaRPr lang="en-US" sz="1200" dirty="0"/>
          </a:p>
          <a:p>
            <a:r>
              <a:rPr lang="hr-HR" b="1" dirty="0"/>
              <a:t> 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763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4BAAB1-B33F-495B-B9C6-A7FA5A5C6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17F9-7988-BB3E-8C83-05B0DC8D6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519A0-8E13-A4FD-CF06-252E8B0D7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FE9BE5E0-3D7F-7520-F477-70115AAD43D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CA45EB-051E-D2A2-B628-631973FB01FD}"/>
              </a:ext>
            </a:extLst>
          </p:cNvPr>
          <p:cNvSpPr txBox="1"/>
          <p:nvPr/>
        </p:nvSpPr>
        <p:spPr>
          <a:xfrm>
            <a:off x="761619" y="337982"/>
            <a:ext cx="10668380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hr-HR" sz="1200" dirty="0"/>
          </a:p>
          <a:p>
            <a:endParaRPr lang="hr-HR" sz="1200" dirty="0"/>
          </a:p>
          <a:p>
            <a:r>
              <a:rPr lang="hr-HR" sz="1400" dirty="0"/>
              <a:t>Povećanje </a:t>
            </a:r>
            <a:r>
              <a:rPr lang="hr-HR" sz="1400" b="1" dirty="0"/>
              <a:t>16,5 mil.eura</a:t>
            </a:r>
            <a:r>
              <a:rPr lang="hr-HR" sz="1400" dirty="0"/>
              <a:t> u odnosu na početni plan odnosi se na:</a:t>
            </a:r>
            <a:endParaRPr lang="en-US" sz="1400" dirty="0"/>
          </a:p>
          <a:p>
            <a:r>
              <a:rPr lang="hr-HR" sz="1400" dirty="0"/>
              <a:t> </a:t>
            </a:r>
            <a:endParaRPr lang="en-US" sz="1400" dirty="0"/>
          </a:p>
          <a:p>
            <a:pPr lvl="0"/>
            <a:r>
              <a:rPr lang="hr-HR" sz="1400" b="1" dirty="0"/>
              <a:t>* povećanje županijskog dijela proračuna</a:t>
            </a:r>
            <a:r>
              <a:rPr lang="hr-HR" sz="1400" dirty="0"/>
              <a:t> iznosi </a:t>
            </a:r>
            <a:r>
              <a:rPr lang="hr-HR" sz="1400" b="1" dirty="0"/>
              <a:t>10,2 mil.eura,</a:t>
            </a:r>
            <a:r>
              <a:rPr lang="hr-HR" sz="1400" dirty="0"/>
              <a:t> i to:</a:t>
            </a:r>
            <a:endParaRPr lang="en-US" sz="1400" dirty="0"/>
          </a:p>
          <a:p>
            <a:r>
              <a:rPr lang="hr-HR" sz="1400" b="1" dirty="0"/>
              <a:t> </a:t>
            </a:r>
            <a:endParaRPr lang="en-US" sz="1400" dirty="0"/>
          </a:p>
          <a:p>
            <a:pPr lvl="0"/>
            <a:r>
              <a:rPr lang="hr-HR" sz="1400" b="1" dirty="0"/>
              <a:t>povećanje</a:t>
            </a:r>
            <a:r>
              <a:rPr lang="hr-HR" sz="1400" dirty="0"/>
              <a:t> izvornih prihoda proračuna </a:t>
            </a:r>
            <a:r>
              <a:rPr lang="hr-HR" sz="1400" b="1" dirty="0"/>
              <a:t>0,4 mil.eura</a:t>
            </a:r>
            <a:r>
              <a:rPr lang="hr-HR" sz="1400" dirty="0"/>
              <a:t> (porez na cestovna i motorna vozila, porez na imovinu) </a:t>
            </a:r>
            <a:r>
              <a:rPr lang="hr-HR" sz="1400" b="1" dirty="0"/>
              <a:t>povećanje </a:t>
            </a:r>
            <a:r>
              <a:rPr lang="hr-HR" sz="1400" dirty="0"/>
              <a:t>prihoda od pomoći (bez decentraliziranih funkcija) u iznosu od </a:t>
            </a:r>
            <a:r>
              <a:rPr lang="hr-HR" sz="1400" b="1" dirty="0"/>
              <a:t>2,1 mil.eura</a:t>
            </a:r>
            <a:r>
              <a:rPr lang="hr-HR" sz="1400" dirty="0"/>
              <a:t>, </a:t>
            </a:r>
            <a:r>
              <a:rPr lang="hr-HR" sz="1400" b="1" dirty="0"/>
              <a:t>povećanje</a:t>
            </a:r>
            <a:r>
              <a:rPr lang="hr-HR" sz="1400" dirty="0"/>
              <a:t> rezultata poslovanja </a:t>
            </a:r>
            <a:r>
              <a:rPr lang="hr-HR" sz="1400" b="1" dirty="0"/>
              <a:t>7,1 mil.eura, povećanje</a:t>
            </a:r>
            <a:r>
              <a:rPr lang="hr-HR" sz="1400" dirty="0"/>
              <a:t> decentralizirane funkcije za </a:t>
            </a:r>
            <a:r>
              <a:rPr lang="hr-HR" sz="1400" b="1" dirty="0"/>
              <a:t>0,6 mil.eura</a:t>
            </a:r>
            <a:r>
              <a:rPr lang="hr-HR" sz="1400" dirty="0"/>
              <a:t>.</a:t>
            </a:r>
            <a:endParaRPr lang="en-US" sz="1400" dirty="0"/>
          </a:p>
          <a:p>
            <a:r>
              <a:rPr lang="hr-HR" sz="1400" b="1" dirty="0"/>
              <a:t> </a:t>
            </a:r>
            <a:endParaRPr lang="en-US" sz="1400" dirty="0"/>
          </a:p>
          <a:p>
            <a:pPr lvl="0"/>
            <a:r>
              <a:rPr lang="hr-HR" sz="1400" dirty="0"/>
              <a:t>* </a:t>
            </a:r>
            <a:r>
              <a:rPr lang="hr-HR" sz="1400" b="1" dirty="0"/>
              <a:t>povećanje vlastitih i namjenskih prihoda </a:t>
            </a:r>
            <a:r>
              <a:rPr lang="hr-HR" sz="1400" dirty="0"/>
              <a:t>i rezultat poslovanja proračunskih korisnika u iznosu od  </a:t>
            </a:r>
            <a:r>
              <a:rPr lang="hr-HR" sz="1400" b="1" dirty="0"/>
              <a:t>6,3 mil.eura</a:t>
            </a:r>
            <a:r>
              <a:rPr lang="hr-HR" sz="1400" dirty="0"/>
              <a:t>, i to:</a:t>
            </a:r>
            <a:endParaRPr lang="en-US" sz="1400" dirty="0"/>
          </a:p>
          <a:p>
            <a:r>
              <a:rPr lang="hr-HR" sz="1400" dirty="0"/>
              <a:t> školstvo </a:t>
            </a:r>
            <a:r>
              <a:rPr lang="hr-HR" sz="1400" b="1" dirty="0"/>
              <a:t>povećanje 3,6 mil.eura, </a:t>
            </a:r>
            <a:r>
              <a:rPr lang="hr-HR" sz="1400" dirty="0"/>
              <a:t>zdravstvo /socijala </a:t>
            </a:r>
            <a:r>
              <a:rPr lang="hr-HR" sz="1400" b="1" dirty="0"/>
              <a:t>povećanje</a:t>
            </a:r>
            <a:r>
              <a:rPr lang="hr-HR" sz="1400" dirty="0"/>
              <a:t> </a:t>
            </a:r>
            <a:r>
              <a:rPr lang="hr-HR" sz="1400" b="1" dirty="0"/>
              <a:t>2,6 mil.eura, </a:t>
            </a:r>
            <a:r>
              <a:rPr lang="hr-HR" sz="1400" dirty="0"/>
              <a:t>Javne ustanove </a:t>
            </a:r>
            <a:r>
              <a:rPr lang="hr-HR" sz="1400" b="1" dirty="0"/>
              <a:t>povećanje</a:t>
            </a:r>
            <a:r>
              <a:rPr lang="hr-HR" sz="1400" dirty="0"/>
              <a:t> </a:t>
            </a:r>
            <a:r>
              <a:rPr lang="hr-HR" sz="1400" b="1" dirty="0"/>
              <a:t>0,1 mil.eura.</a:t>
            </a:r>
            <a:endParaRPr lang="en-US" sz="1200" dirty="0"/>
          </a:p>
          <a:p>
            <a:r>
              <a:rPr lang="hr-HR" sz="1400" dirty="0"/>
              <a:t> </a:t>
            </a:r>
            <a:r>
              <a:rPr lang="hr-HR" sz="800" dirty="0"/>
              <a:t>*ostupanja u tablicama u odnosu na akt odnosi se na zaokruživanja cente u eure*</a:t>
            </a:r>
            <a:endParaRPr lang="en-US" sz="14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9C34D87-8F34-D406-6559-9A6E8EA818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1701715"/>
              </p:ext>
            </p:extLst>
          </p:nvPr>
        </p:nvGraphicFramePr>
        <p:xfrm>
          <a:off x="594804" y="3169526"/>
          <a:ext cx="5458714" cy="2858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B19AA51-AA38-3B30-7CA7-DD0653A4F6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2169920"/>
              </p:ext>
            </p:extLst>
          </p:nvPr>
        </p:nvGraphicFramePr>
        <p:xfrm>
          <a:off x="6400800" y="3292637"/>
          <a:ext cx="5640224" cy="2735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405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  <p:bldGraphic spid="10" grpId="0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26A74B-8D15-58C0-E62C-0E9AC614C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DFD4D-08F3-351D-E03F-D60009D27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CEC28-5E0D-013B-AD01-3FC16F46D0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0"/>
            <a:ext cx="10753725" cy="652087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551F1C6A-998D-6E86-2676-8A3871F0CF9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2C29302-2A81-7ECD-5275-6F04FFDD7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37053"/>
              </p:ext>
            </p:extLst>
          </p:nvPr>
        </p:nvGraphicFramePr>
        <p:xfrm>
          <a:off x="1848292" y="931545"/>
          <a:ext cx="8495415" cy="5804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57248">
                  <a:extLst>
                    <a:ext uri="{9D8B030D-6E8A-4147-A177-3AD203B41FA5}">
                      <a16:colId xmlns:a16="http://schemas.microsoft.com/office/drawing/2014/main" val="2845613703"/>
                    </a:ext>
                  </a:extLst>
                </a:gridCol>
                <a:gridCol w="1117487">
                  <a:extLst>
                    <a:ext uri="{9D8B030D-6E8A-4147-A177-3AD203B41FA5}">
                      <a16:colId xmlns:a16="http://schemas.microsoft.com/office/drawing/2014/main" val="591844812"/>
                    </a:ext>
                  </a:extLst>
                </a:gridCol>
                <a:gridCol w="1116698">
                  <a:extLst>
                    <a:ext uri="{9D8B030D-6E8A-4147-A177-3AD203B41FA5}">
                      <a16:colId xmlns:a16="http://schemas.microsoft.com/office/drawing/2014/main" val="3125203433"/>
                    </a:ext>
                  </a:extLst>
                </a:gridCol>
                <a:gridCol w="1005579">
                  <a:extLst>
                    <a:ext uri="{9D8B030D-6E8A-4147-A177-3AD203B41FA5}">
                      <a16:colId xmlns:a16="http://schemas.microsoft.com/office/drawing/2014/main" val="1444044882"/>
                    </a:ext>
                  </a:extLst>
                </a:gridCol>
                <a:gridCol w="898403">
                  <a:extLst>
                    <a:ext uri="{9D8B030D-6E8A-4147-A177-3AD203B41FA5}">
                      <a16:colId xmlns:a16="http://schemas.microsoft.com/office/drawing/2014/main" val="3764054029"/>
                    </a:ext>
                  </a:extLst>
                </a:gridCol>
              </a:tblGrid>
              <a:tr h="497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UPRAVNI ODJELI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TEKUĆI     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PRORAČUN               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2025.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I.Izmjene i dopune proračuna 2025.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povećanje/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smanjenje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Indeks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2/1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/>
                </a:tc>
                <a:extLst>
                  <a:ext uri="{0D108BD9-81ED-4DB2-BD59-A6C34878D82A}">
                    <a16:rowId xmlns:a16="http://schemas.microsoft.com/office/drawing/2014/main" val="1253279488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943541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I. ŽUPANIJSKI PRORAČUN (I.1. + I.2.):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75.651.092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85.881.440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10.230.348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114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8940699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I.1.ŽUPANIJSKI PRORAČUN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74.496.092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81.976.318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7.480.226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280169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POSLOVE ŽUPANA I ŽUPANIJSKE SKUPŠTINE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4.754.031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4.879.591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125.560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4067429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ODJEL ZA OBRAZOVANJE, KULTURU I SPORT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28.781.085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31.561.177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2.780.092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362375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PODUZETNIŠTVO, TURIZAM I MORE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2.578.098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2.695.651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117.553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149543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PROSTORNO UREĐENJE I GRADNJU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602.400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702.250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99.850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117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293314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ZAŠTITU OKOLIŠA I KOMUNALNE POSLOVE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8.120.772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8.273.133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152.361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395337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FINANCIJE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8.297.300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8.527.300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230.000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382301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OPĆU UPRAVU I IMOVINSKO-PRAVNE POSLOVE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515.000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561.200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46.200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733146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POLJOPRIVREDU I RURALNI RAZVOJ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10.625.973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10.713.918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87.945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101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365053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ZDRAVSTVO, OBITELJ I BRANITELJE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10.221.433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14.062.099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3.840.666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641423"/>
                  </a:ext>
                </a:extLst>
              </a:tr>
              <a:tr h="3286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I.2.  RASPORED NAMJENSKOG VIŠKA PRIHODA IZ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  PRETHODNE GODINE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1.155.000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3.905.122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2.750.122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584970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POSLOVE ŽUPANA I ŽUPANIJSKE SKUPŠTINE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142.028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142.028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36559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OBRAZOVANJE, KULTURU I SPORT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1.418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1.418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236176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PODUZETNIŠTVO, TURIZAM I MORE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1.105.000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2.836.721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1.731.721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257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042332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PROSTORNO UREĐENJE I GRADNJU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50.000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189.126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139.126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378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25625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ZAŠTITU OKOLIŠA I KOMUNALNE POSLOVE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61.097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61.097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978720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FINANCIJE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6990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UOZA OPĆU UPRAVU I IMOVINSKO PRAVNE POSLOVE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344.671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344.671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571844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POLJOPRIVREDU I RURALNI RAZVOJ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50.735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50.735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030823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UO ZA ZDRAVSTVO, OBITELJ I BRANITELJE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279.326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279.326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883638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II. FINANCIRANJE IZVAN ŽUPANIJSKOG PRORAČUNA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114.015.908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120.318.560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6.302.652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106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127552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ŠKOLSTVO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59.361.335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62.927.085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3.565.750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106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696069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JU DUNEA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812.431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878.047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65.616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108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164483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JU ZAVOD ZA PROSTORNO UREĐENJE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54.000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109.653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55.653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927856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JU ZA UPRAVLJANJE ZAŠTIĆENIM DIJELOVIMA PRIRODE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566.290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583.510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17.220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09590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ZDRAVSTVENE I SOCIJALNE USTANOVE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53.221.852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55.820.265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2.598.413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105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43277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UKUPNO RASHODI: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189.667.000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206.200.000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16.533.000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209585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477671"/>
                  </a:ext>
                </a:extLst>
              </a:tr>
              <a:tr h="159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UKUPNO PRIHODI: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189.667.000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206.200.000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16.533.000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086" marR="3808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546976"/>
                  </a:ext>
                </a:extLst>
              </a:tr>
            </a:tbl>
          </a:graphicData>
        </a:graphic>
      </p:graphicFrame>
      <p:sp>
        <p:nvSpPr>
          <p:cNvPr id="12" name="Scroll: Vertical 11">
            <a:extLst>
              <a:ext uri="{FF2B5EF4-FFF2-40B4-BE49-F238E27FC236}">
                <a16:creationId xmlns:a16="http://schemas.microsoft.com/office/drawing/2014/main" id="{4A2F89CD-7B07-A199-8B63-BF0F04A21A6B}"/>
              </a:ext>
            </a:extLst>
          </p:cNvPr>
          <p:cNvSpPr/>
          <p:nvPr/>
        </p:nvSpPr>
        <p:spPr>
          <a:xfrm rot="5400000">
            <a:off x="5700304" y="-1290301"/>
            <a:ext cx="791390" cy="3615070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hr-HR" b="1" dirty="0">
                <a:solidFill>
                  <a:schemeClr val="tx1"/>
                </a:solidFill>
              </a:rPr>
              <a:t>Organizacijska klasifikacija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330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597BEB-D6C4-2AD2-578F-3D68E0F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C7B91-EB81-9486-2E48-3EA9C5F02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F86FC-F32B-FF33-F02A-67198F2A2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A2483960-C94C-04B2-8549-07102264268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390F835-D005-4BFA-F537-66265F17B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2620823"/>
              </p:ext>
            </p:extLst>
          </p:nvPr>
        </p:nvGraphicFramePr>
        <p:xfrm>
          <a:off x="0" y="1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9064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category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8B0513-75BE-2F63-8BC3-07DFD6C52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A5248-3D16-AA0A-A768-AAA896912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057236"/>
          </a:xfrm>
        </p:spPr>
        <p:txBody>
          <a:bodyPr>
            <a:normAutofit/>
          </a:bodyPr>
          <a:lstStyle/>
          <a:p>
            <a:pPr algn="ctr"/>
            <a:br>
              <a:rPr lang="hr-H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9A566-E408-15B3-33E4-30F1B6685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09193"/>
          </a:xfrm>
        </p:spPr>
        <p:txBody>
          <a:bodyPr>
            <a:normAutofit/>
          </a:bodyPr>
          <a:lstStyle/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25F716CD-2619-58AF-24AF-0BECDB8A720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BED5FD4-2F76-67BC-B000-82DA4E9E3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153925"/>
              </p:ext>
            </p:extLst>
          </p:nvPr>
        </p:nvGraphicFramePr>
        <p:xfrm>
          <a:off x="1818168" y="2349795"/>
          <a:ext cx="8506046" cy="25233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2474">
                  <a:extLst>
                    <a:ext uri="{9D8B030D-6E8A-4147-A177-3AD203B41FA5}">
                      <a16:colId xmlns:a16="http://schemas.microsoft.com/office/drawing/2014/main" val="3108973999"/>
                    </a:ext>
                  </a:extLst>
                </a:gridCol>
                <a:gridCol w="1703163">
                  <a:extLst>
                    <a:ext uri="{9D8B030D-6E8A-4147-A177-3AD203B41FA5}">
                      <a16:colId xmlns:a16="http://schemas.microsoft.com/office/drawing/2014/main" val="2679850740"/>
                    </a:ext>
                  </a:extLst>
                </a:gridCol>
                <a:gridCol w="1427744">
                  <a:extLst>
                    <a:ext uri="{9D8B030D-6E8A-4147-A177-3AD203B41FA5}">
                      <a16:colId xmlns:a16="http://schemas.microsoft.com/office/drawing/2014/main" val="2146539140"/>
                    </a:ext>
                  </a:extLst>
                </a:gridCol>
                <a:gridCol w="1666737">
                  <a:extLst>
                    <a:ext uri="{9D8B030D-6E8A-4147-A177-3AD203B41FA5}">
                      <a16:colId xmlns:a16="http://schemas.microsoft.com/office/drawing/2014/main" val="555665022"/>
                    </a:ext>
                  </a:extLst>
                </a:gridCol>
                <a:gridCol w="1505928">
                  <a:extLst>
                    <a:ext uri="{9D8B030D-6E8A-4147-A177-3AD203B41FA5}">
                      <a16:colId xmlns:a16="http://schemas.microsoft.com/office/drawing/2014/main" val="1426217905"/>
                    </a:ext>
                  </a:extLst>
                </a:gridCol>
              </a:tblGrid>
              <a:tr h="454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b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</a:b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VRSTA RASHODA / IZDATAKA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Tekući plan 2025.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 +/-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I.Izmjene i dopune Proračuna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0615321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  SVEUKUPNO RASHODI / IZDACI           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        189.644.002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                16.533.000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         206.177.002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4777097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01 Opće javne usluge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12.302.032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1.218.764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13.520.796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667109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03 Javni red i sigurnost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812.200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812.200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27448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04 Ekonomski poslovi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15.265.857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2.288.992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17.554.849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436609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05 Zaštita okoliša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7.998.718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294.538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8.293.256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625200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06 Usluge unapređenja stanovanja i zajednice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1.755.538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45.636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1.801.174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223209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07 Zdravstvo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56.733.089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4.404.551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61.137.640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816352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08 Rekreacija, kultura i religija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2.895.867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431.208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3.327.075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862716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09 Obrazovanje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85.276.553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6.025.457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91.302.010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679906"/>
                  </a:ext>
                </a:extLst>
              </a:tr>
              <a:tr h="20228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10 Socijalna zaštita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6.604.148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>
                          <a:solidFill>
                            <a:schemeClr val="tx1"/>
                          </a:solidFill>
                          <a:effectLst/>
                        </a:rPr>
                        <a:t>1.823.854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buNone/>
                      </a:pPr>
                      <a:r>
                        <a:rPr lang="hr-HR" sz="1200" dirty="0">
                          <a:solidFill>
                            <a:schemeClr val="tx1"/>
                          </a:solidFill>
                          <a:effectLst/>
                        </a:rPr>
                        <a:t>8.428.002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14831"/>
                  </a:ext>
                </a:extLst>
              </a:tr>
            </a:tbl>
          </a:graphicData>
        </a:graphic>
      </p:graphicFrame>
      <p:sp>
        <p:nvSpPr>
          <p:cNvPr id="6" name="Scroll: Horizontal 5">
            <a:extLst>
              <a:ext uri="{FF2B5EF4-FFF2-40B4-BE49-F238E27FC236}">
                <a16:creationId xmlns:a16="http://schemas.microsoft.com/office/drawing/2014/main" id="{417AF1D5-DAB1-4B89-FCF0-0E4644EB39F2}"/>
              </a:ext>
            </a:extLst>
          </p:cNvPr>
          <p:cNvSpPr/>
          <p:nvPr/>
        </p:nvSpPr>
        <p:spPr>
          <a:xfrm>
            <a:off x="3306725" y="958830"/>
            <a:ext cx="4189228" cy="893135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Funkcijska klasifikacija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18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21E40BB-B667-8083-AC72-8B2544395B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6309759"/>
              </p:ext>
            </p:extLst>
          </p:nvPr>
        </p:nvGraphicFramePr>
        <p:xfrm>
          <a:off x="101600" y="805176"/>
          <a:ext cx="8376553" cy="5894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CD6305A-D073-10C0-B436-4DF4C2C708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391133"/>
              </p:ext>
            </p:extLst>
          </p:nvPr>
        </p:nvGraphicFramePr>
        <p:xfrm>
          <a:off x="8689278" y="920587"/>
          <a:ext cx="3401122" cy="5894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1617">
                  <a:extLst>
                    <a:ext uri="{9D8B030D-6E8A-4147-A177-3AD203B41FA5}">
                      <a16:colId xmlns:a16="http://schemas.microsoft.com/office/drawing/2014/main" val="514445270"/>
                    </a:ext>
                  </a:extLst>
                </a:gridCol>
                <a:gridCol w="2709505">
                  <a:extLst>
                    <a:ext uri="{9D8B030D-6E8A-4147-A177-3AD203B41FA5}">
                      <a16:colId xmlns:a16="http://schemas.microsoft.com/office/drawing/2014/main" val="1166236225"/>
                    </a:ext>
                  </a:extLst>
                </a:gridCol>
              </a:tblGrid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Opći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1451450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Opći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iz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državnog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74769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1.1.3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800" b="1" u="none" strike="noStrike" dirty="0">
                          <a:effectLst/>
                        </a:rPr>
                        <a:t>Opći prihodi i primici - prenesena sredstva</a:t>
                      </a:r>
                      <a:endParaRPr lang="it-IT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62113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1.1.6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Opći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-ref. od </a:t>
                      </a:r>
                      <a:r>
                        <a:rPr lang="en-US" sz="800" b="1" u="none" strike="noStrike" dirty="0" err="1">
                          <a:effectLst/>
                        </a:rPr>
                        <a:t>predfinanciranja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projekata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03223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1.6.1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Predfinanciranje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drugih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projekata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1203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1.6.2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Predfinanciranje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drugih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projekata</a:t>
                      </a:r>
                      <a:r>
                        <a:rPr lang="en-US" sz="800" b="1" u="none" strike="noStrike" dirty="0">
                          <a:effectLst/>
                        </a:rPr>
                        <a:t> - PK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29841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3.1.1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Vlastiti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24032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3.2.1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Vlastiti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07760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3.2.2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Vlastiti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45139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 dirty="0">
                          <a:effectLst/>
                        </a:rPr>
                        <a:t>Prihodi za financiranje programa pomorskog dobra</a:t>
                      </a:r>
                      <a:endParaRPr lang="pl-PL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5160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800" b="1" u="none" strike="noStrike">
                          <a:effectLst/>
                        </a:rPr>
                        <a:t>Prihodi za financiranje program lovstva</a:t>
                      </a:r>
                      <a:endParaRPr lang="pt-BR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885800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4.1.3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Naknada</a:t>
                      </a:r>
                      <a:r>
                        <a:rPr lang="en-US" sz="800" b="1" u="none" strike="noStrike" dirty="0">
                          <a:effectLst/>
                        </a:rPr>
                        <a:t> za </a:t>
                      </a:r>
                      <a:r>
                        <a:rPr lang="en-US" sz="800" b="1" u="none" strike="noStrike" dirty="0" err="1">
                          <a:effectLst/>
                        </a:rPr>
                        <a:t>koncesije</a:t>
                      </a:r>
                      <a:r>
                        <a:rPr lang="en-US" sz="800" b="1" u="none" strike="noStrike" dirty="0">
                          <a:effectLst/>
                        </a:rPr>
                        <a:t> u </a:t>
                      </a:r>
                      <a:r>
                        <a:rPr lang="en-US" sz="800" b="1" u="none" strike="noStrike" dirty="0" err="1">
                          <a:effectLst/>
                        </a:rPr>
                        <a:t>primarnoj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zdravstvenoj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zaštiti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18139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4.1.4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>
                          <a:effectLst/>
                        </a:rPr>
                        <a:t>Naknada za zadržavanje nezakonito izgrađ. zgrade u prostoru</a:t>
                      </a:r>
                      <a:endParaRPr lang="pl-PL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902024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4.1.5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 dirty="0">
                          <a:effectLst/>
                        </a:rPr>
                        <a:t>Ostali prihodi za posebne namjene</a:t>
                      </a:r>
                      <a:endParaRPr lang="pl-PL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6824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4.1.6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800" b="1" u="none" strike="noStrike">
                          <a:effectLst/>
                        </a:rPr>
                        <a:t>Prihodi od nefinancijske imovine-prenesena sredstva</a:t>
                      </a:r>
                      <a:endParaRPr lang="it-IT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31912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4.3.1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za </a:t>
                      </a:r>
                      <a:r>
                        <a:rPr lang="en-US" sz="800" b="1" u="none" strike="noStrike" dirty="0" err="1">
                          <a:effectLst/>
                        </a:rPr>
                        <a:t>posebne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namjene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2041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4.3.2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Prihodi za posebne namjene PK - prenesena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89070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4.4.1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Decentralizirana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81256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4.4.2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Decentralizirana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24697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4.5.1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 dirty="0">
                          <a:effectLst/>
                        </a:rPr>
                        <a:t>Prihodi za posebne namjene - UDU</a:t>
                      </a:r>
                      <a:endParaRPr lang="pl-PL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6420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4.5.2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00" b="1" u="none" strike="noStrike">
                          <a:effectLst/>
                        </a:rPr>
                        <a:t>Prihodi za posebne namjene - prenesena sredstva</a:t>
                      </a:r>
                      <a:endParaRPr lang="pl-PL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84528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Ostale pomoći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356325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Ostale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32887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5.6.1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Fondovi EU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445136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5.6.2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Fondovi</a:t>
                      </a:r>
                      <a:r>
                        <a:rPr lang="en-US" sz="800" b="1" u="none" strike="noStrike" dirty="0">
                          <a:effectLst/>
                        </a:rPr>
                        <a:t> EU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317514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5.8.1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Ostale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62536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5.8.2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Ostale pomoći proračunski korisnici - prenesena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78467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5.9.1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Pomoći</a:t>
                      </a:r>
                      <a:r>
                        <a:rPr lang="en-US" sz="800" b="1" u="none" strike="noStrike" dirty="0">
                          <a:effectLst/>
                        </a:rPr>
                        <a:t>/</a:t>
                      </a:r>
                      <a:r>
                        <a:rPr lang="en-US" sz="800" b="1" u="none" strike="noStrike" dirty="0" err="1">
                          <a:effectLst/>
                        </a:rPr>
                        <a:t>Fondovi</a:t>
                      </a:r>
                      <a:r>
                        <a:rPr lang="en-US" sz="800" b="1" u="none" strike="noStrike" dirty="0">
                          <a:effectLst/>
                        </a:rPr>
                        <a:t> EU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235788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5.9.2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Pomoći/Fondovi EU proračunski korisnici - prenesena sredstva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952011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Donacije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60091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Donacije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519395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Donacije - proračunski korisnici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097960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6.2.2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Donacije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88596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7.1.1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ili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zamjene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nefinancijske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imovine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31954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nefinancijske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imovine-prenesena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761272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7.2.1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ili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zamjene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nefinancijske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imovine</a:t>
                      </a:r>
                      <a:r>
                        <a:rPr lang="en-US" sz="800" b="1" u="none" strike="noStrike" dirty="0">
                          <a:effectLst/>
                        </a:rPr>
                        <a:t> PK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55235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7.2.2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Prihodi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prodaje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nefin.imovine</a:t>
                      </a:r>
                      <a:r>
                        <a:rPr lang="en-US" sz="800" b="1" u="none" strike="noStrike" dirty="0">
                          <a:effectLst/>
                        </a:rPr>
                        <a:t> PK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310634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8.1.2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Namjenski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pov</a:t>
                      </a:r>
                      <a:r>
                        <a:rPr lang="en-US" sz="800" b="1" u="none" strike="noStrike" dirty="0">
                          <a:effectLst/>
                        </a:rPr>
                        <a:t>. </a:t>
                      </a:r>
                      <a:r>
                        <a:rPr lang="en-US" sz="800" b="1" u="none" strike="noStrike" dirty="0" err="1">
                          <a:effectLst/>
                        </a:rPr>
                        <a:t>gla</a:t>
                      </a:r>
                      <a:r>
                        <a:rPr lang="en-US" sz="800" b="1" u="none" strike="noStrike" dirty="0">
                          <a:effectLst/>
                        </a:rPr>
                        <a:t>. </a:t>
                      </a:r>
                      <a:r>
                        <a:rPr lang="en-US" sz="800" b="1" u="none" strike="noStrike" dirty="0" err="1">
                          <a:effectLst/>
                        </a:rPr>
                        <a:t>danih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zaj</a:t>
                      </a:r>
                      <a:r>
                        <a:rPr lang="en-US" sz="800" b="1" u="none" strike="noStrike" dirty="0">
                          <a:effectLst/>
                        </a:rPr>
                        <a:t>. </a:t>
                      </a:r>
                      <a:r>
                        <a:rPr lang="en-US" sz="800" b="1" u="none" strike="noStrike" dirty="0" err="1">
                          <a:effectLst/>
                        </a:rPr>
                        <a:t>i</a:t>
                      </a:r>
                      <a:r>
                        <a:rPr lang="en-US" sz="800" b="1" u="none" strike="noStrike" dirty="0">
                          <a:effectLst/>
                        </a:rPr>
                        <a:t> dep.- </a:t>
                      </a:r>
                      <a:r>
                        <a:rPr lang="en-US" sz="800" b="1" u="none" strike="noStrike" dirty="0" err="1">
                          <a:effectLst/>
                        </a:rPr>
                        <a:t>pren.sreds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031813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8.2.2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Namjenski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od </a:t>
                      </a:r>
                      <a:r>
                        <a:rPr lang="en-US" sz="800" b="1" u="none" strike="noStrike" dirty="0" err="1">
                          <a:effectLst/>
                        </a:rPr>
                        <a:t>zaduživanja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prenesena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sredstva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355887"/>
                  </a:ext>
                </a:extLst>
              </a:tr>
              <a:tr h="1473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>
                          <a:effectLst/>
                        </a:rPr>
                        <a:t>Izvor   8.5.1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800" b="1" u="none" strike="noStrike" dirty="0" err="1">
                          <a:effectLst/>
                        </a:rPr>
                        <a:t>Namjenski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primici</a:t>
                      </a:r>
                      <a:r>
                        <a:rPr lang="en-US" sz="800" b="1" u="none" strike="noStrike" dirty="0">
                          <a:effectLst/>
                        </a:rPr>
                        <a:t> - </a:t>
                      </a:r>
                      <a:r>
                        <a:rPr lang="en-US" sz="800" b="1" u="none" strike="noStrike" dirty="0" err="1">
                          <a:effectLst/>
                        </a:rPr>
                        <a:t>proračunski</a:t>
                      </a:r>
                      <a:r>
                        <a:rPr lang="en-US" sz="800" b="1" u="none" strike="noStrike" dirty="0">
                          <a:effectLst/>
                        </a:rPr>
                        <a:t> </a:t>
                      </a:r>
                      <a:r>
                        <a:rPr lang="en-US" sz="800" b="1" u="none" strike="noStrike" dirty="0" err="1">
                          <a:effectLst/>
                        </a:rPr>
                        <a:t>korisnici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09" marR="4709" marT="4709" marB="0"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837468"/>
                  </a:ext>
                </a:extLst>
              </a:tr>
            </a:tbl>
          </a:graphicData>
        </a:graphic>
      </p:graphicFrame>
      <p:sp>
        <p:nvSpPr>
          <p:cNvPr id="8" name="Scroll: Horizontal 7">
            <a:extLst>
              <a:ext uri="{FF2B5EF4-FFF2-40B4-BE49-F238E27FC236}">
                <a16:creationId xmlns:a16="http://schemas.microsoft.com/office/drawing/2014/main" id="{445D8289-7434-FBB7-61C9-C6173D43CA04}"/>
              </a:ext>
            </a:extLst>
          </p:cNvPr>
          <p:cNvSpPr/>
          <p:nvPr/>
        </p:nvSpPr>
        <p:spPr>
          <a:xfrm>
            <a:off x="8376553" y="95413"/>
            <a:ext cx="3525627" cy="568712"/>
          </a:xfrm>
          <a:prstGeom prst="horizont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b="1" dirty="0">
                <a:solidFill>
                  <a:schemeClr val="tx1"/>
                </a:solidFill>
              </a:rPr>
              <a:t>Posebni dio Proračuna prema izvorima financiranja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1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6">
                                            <p:graphicEl>
                                              <a:chart seriesIdx="-4" categoryIdx="3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6">
                                            <p:graphicEl>
                                              <a:chart seriesIdx="-4" categoryIdx="3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6000"/>
                            </p:stCondLst>
                            <p:childTnLst>
                              <p:par>
                                <p:cTn id="2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6">
                                            <p:graphicEl>
                                              <a:chart seriesIdx="-4" categoryIdx="3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6">
                                            <p:graphicEl>
                                              <a:chart seriesIdx="-4" categoryIdx="3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B28D77-729F-6196-C1B3-602960A8C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DFA26-B785-FC87-9D7B-C494B13CE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685026"/>
          </a:xfrm>
        </p:spPr>
        <p:txBody>
          <a:bodyPr>
            <a:normAutofit/>
          </a:bodyPr>
          <a:lstStyle/>
          <a:p>
            <a:pPr algn="ctr"/>
            <a:r>
              <a:rPr lang="hr-HR" sz="20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Informacije</a:t>
            </a:r>
            <a:br>
              <a:rPr lang="hr-HR" sz="16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6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web-stranica Dubrovačko neretvanske županije</a:t>
            </a: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4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6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  <a:hlinkClick r:id="rId2"/>
              </a:rPr>
              <a:t>www.dnz.hr</a:t>
            </a:r>
            <a:br>
              <a:rPr lang="hr-HR" sz="1600" b="1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br>
              <a:rPr lang="hr-HR" sz="120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Na  navedenoj  web  stranici  mogu  se  naći  kontakt  telefoni  i  e-mail  adrese  pročelnika  Dubrovačko-neretvanske  županije  po  upravnim  tijelima  kao  i  kontakt  podaci  župana  i  njegovog  zamjenika.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 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Proračun  se  javno  objavljuje  u  Službenom  glasniku  Dubrovačko-neretvanske  županije  i  na  mrežnim  stranicama  županije.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 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U  Projekt  „Otvoreni  proračun“  uključuju se  sve  županije  radi  postizanja  još  veće  transparentnosti  proračuna.  Ovom  aplikacijom  omogućeno  je  prezentiranje  podataka  o  proračunima  svih  </a:t>
            </a:r>
            <a:r>
              <a:rPr lang="hr-HR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županija</a:t>
            </a:r>
            <a:r>
              <a:rPr lang="hr-HR" sz="1400" dirty="0">
                <a:solidFill>
                  <a:schemeClr val="tx1"/>
                </a:solidFill>
                <a:latin typeface="+mn-lt"/>
              </a:rPr>
              <a:t>. </a:t>
            </a: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„Otvoreni proračun“  možete  pronaći  na  sljedećoj  adresi:</a:t>
            </a:r>
            <a:br>
              <a:rPr lang="hr-HR" sz="1400" dirty="0">
                <a:solidFill>
                  <a:schemeClr val="tx1"/>
                </a:solidFill>
                <a:latin typeface="+mn-lt"/>
              </a:rPr>
            </a:br>
            <a:br>
              <a:rPr lang="en-US" sz="1400" dirty="0">
                <a:solidFill>
                  <a:schemeClr val="tx1"/>
                </a:solidFill>
                <a:latin typeface="+mn-lt"/>
              </a:rPr>
            </a:br>
            <a:r>
              <a:rPr lang="hr-HR" sz="1400" u="sng" dirty="0">
                <a:solidFill>
                  <a:schemeClr val="tx1"/>
                </a:solidFill>
                <a:latin typeface="+mn-lt"/>
                <a:hlinkClick r:id="rId2"/>
              </a:rPr>
              <a:t>www.dnz.hr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    ili   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u="sng" dirty="0">
                <a:solidFill>
                  <a:schemeClr val="tx1"/>
                </a:solidFill>
                <a:latin typeface="+mn-lt"/>
                <a:hlinkClick r:id="rId3"/>
              </a:rPr>
              <a:t>http://hrvzz.hr/otvoreni proracun/</a:t>
            </a:r>
            <a:r>
              <a:rPr lang="hr-HR" sz="1400" u="sng" dirty="0">
                <a:solidFill>
                  <a:schemeClr val="tx1"/>
                </a:solidFill>
                <a:latin typeface="+mn-lt"/>
              </a:rPr>
              <a:t>. 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</a:rPr>
              <a:t>Temeljem naputka ministra financija na našim web stranicama objavljena je i transparentnost proračuna  </a:t>
            </a:r>
            <a:br>
              <a:rPr lang="hr-HR" sz="1400" dirty="0">
                <a:solidFill>
                  <a:schemeClr val="tx1"/>
                </a:solidFill>
                <a:latin typeface="+mn-lt"/>
              </a:rPr>
            </a:br>
            <a:r>
              <a:rPr lang="hr-HR" sz="1400" dirty="0">
                <a:solidFill>
                  <a:schemeClr val="tx1"/>
                </a:solidFill>
                <a:latin typeface="+mn-lt"/>
                <a:hlinkClick r:id="rId4"/>
              </a:rPr>
              <a:t>https://transparentno.dubrovackoneretvanska.otvorenazupanija.hr/isplate/sc-isplate</a:t>
            </a:r>
            <a:br>
              <a:rPr lang="hr-HR" sz="1400" u="sng" dirty="0">
                <a:solidFill>
                  <a:schemeClr val="tx1"/>
                </a:solidFill>
                <a:latin typeface="+mn-lt"/>
              </a:rPr>
            </a:br>
            <a:br>
              <a:rPr lang="en-US" sz="1200" dirty="0"/>
            </a:b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Picture 4" descr="https://upload.wikimedia.org/wikipedia/hr/4/44/Dubrova%C4%8Dko-neretvanska_%C5%BEupanija_%28grb%29.gif">
            <a:extLst>
              <a:ext uri="{FF2B5EF4-FFF2-40B4-BE49-F238E27FC236}">
                <a16:creationId xmlns:a16="http://schemas.microsoft.com/office/drawing/2014/main" id="{1B95EA90-67BC-2964-2D74-076535DC381C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20" y="5926032"/>
            <a:ext cx="848360" cy="864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173707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1106</TotalTime>
  <Words>1531</Words>
  <Application>Microsoft Office PowerPoint</Application>
  <PresentationFormat>Widescreen</PresentationFormat>
  <Paragraphs>411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Metropolitan</vt:lpstr>
      <vt:lpstr> REPUBLIKA HRVATSKA  DUBROVAČKO-NERETVANSKA ŽUPANIJA   UPRAVNI ODJEL ZA FINANCIJE  </vt:lpstr>
      <vt:lpstr>PowerPoint Presentation</vt:lpstr>
      <vt:lpstr>PowerPoint Presentation</vt:lpstr>
      <vt:lpstr> </vt:lpstr>
      <vt:lpstr> </vt:lpstr>
      <vt:lpstr> </vt:lpstr>
      <vt:lpstr> </vt:lpstr>
      <vt:lpstr>PowerPoint Presentation</vt:lpstr>
      <vt:lpstr>Informacije   web-stranica Dubrovačko neretvanske županije  www.dnz.hr   Na  navedenoj  web  stranici  mogu  se  naći  kontakt  telefoni  i  e-mail  adrese  pročelnika  Dubrovačko-neretvanske  županije  po  upravnim  tijelima  kao  i  kontakt  podaci  župana  i  njegovog  zamjenika.   Proračun  se  javno  objavljuje  u  Službenom  glasniku  Dubrovačko-neretvanske  županije  i  na  mrežnim  stranicama  županije.   U  Projekt  „Otvoreni  proračun“  uključuju se  sve  županije  radi  postizanja  još  veće  transparentnosti  proračuna.  Ovom  aplikacijom  omogućeno  je  prezentiranje  podataka  o  proračunima  svih  županija.  „Otvoreni proračun“  možete  pronaći  na  sljedećoj  adresi:  www.dnz.hr     ili    http://hrvzz.hr/otvoreni proracun/.   Temeljem naputka ministra financija na našim web stranicama objavljena je i transparentnost proračuna   https://transparentno.dubrovackoneretvanska.otvorenazupanija.hr/isplate/sc-isplate  </vt:lpstr>
      <vt:lpstr>Hvala na pažnji!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GORAN</dc:creator>
  <cp:lastModifiedBy>GORAN</cp:lastModifiedBy>
  <cp:revision>21</cp:revision>
  <cp:lastPrinted>2025-07-31T07:35:14Z</cp:lastPrinted>
  <dcterms:created xsi:type="dcterms:W3CDTF">2025-07-10T06:45:38Z</dcterms:created>
  <dcterms:modified xsi:type="dcterms:W3CDTF">2025-08-01T09:50:06Z</dcterms:modified>
</cp:coreProperties>
</file>